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 id="214748367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Montserrat"/>
      <p:regular r:id="rId25"/>
      <p:bold r:id="rId26"/>
      <p:italic r:id="rId27"/>
      <p:boldItalic r:id="rId28"/>
    </p:embeddedFont>
    <p:embeddedFont>
      <p:font typeface="Poppins Light"/>
      <p:regular r:id="rId29"/>
      <p:bold r:id="rId30"/>
      <p:italic r:id="rId31"/>
      <p:boldItalic r:id="rId32"/>
    </p:embeddedFont>
    <p:embeddedFont>
      <p:font typeface="Montserrat ExtraBold"/>
      <p:bold r:id="rId33"/>
      <p:boldItalic r:id="rId34"/>
    </p:embeddedFont>
    <p:embeddedFont>
      <p:font typeface="Roboto Mon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Montserrat-bold.fntdata"/><Relationship Id="rId25" Type="http://schemas.openxmlformats.org/officeDocument/2006/relationships/font" Target="fonts/Montserrat-regular.fntdata"/><Relationship Id="rId28" Type="http://schemas.openxmlformats.org/officeDocument/2006/relationships/font" Target="fonts/Montserrat-boldItalic.fntdata"/><Relationship Id="rId27" Type="http://schemas.openxmlformats.org/officeDocument/2006/relationships/font" Target="fonts/Montserrat-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PoppinsLight-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oppinsLight-italic.fntdata"/><Relationship Id="rId30" Type="http://schemas.openxmlformats.org/officeDocument/2006/relationships/font" Target="fonts/PoppinsLight-bold.fntdata"/><Relationship Id="rId11" Type="http://schemas.openxmlformats.org/officeDocument/2006/relationships/slide" Target="slides/slide5.xml"/><Relationship Id="rId33" Type="http://schemas.openxmlformats.org/officeDocument/2006/relationships/font" Target="fonts/MontserratExtraBold-bold.fntdata"/><Relationship Id="rId10" Type="http://schemas.openxmlformats.org/officeDocument/2006/relationships/slide" Target="slides/slide4.xml"/><Relationship Id="rId32" Type="http://schemas.openxmlformats.org/officeDocument/2006/relationships/font" Target="fonts/PoppinsLight-boldItalic.fntdata"/><Relationship Id="rId13" Type="http://schemas.openxmlformats.org/officeDocument/2006/relationships/slide" Target="slides/slide7.xml"/><Relationship Id="rId35" Type="http://schemas.openxmlformats.org/officeDocument/2006/relationships/font" Target="fonts/RobotoMono-regular.fntdata"/><Relationship Id="rId12" Type="http://schemas.openxmlformats.org/officeDocument/2006/relationships/slide" Target="slides/slide6.xml"/><Relationship Id="rId34" Type="http://schemas.openxmlformats.org/officeDocument/2006/relationships/font" Target="fonts/MontserratExtraBold-boldItalic.fntdata"/><Relationship Id="rId15" Type="http://schemas.openxmlformats.org/officeDocument/2006/relationships/slide" Target="slides/slide9.xml"/><Relationship Id="rId37" Type="http://schemas.openxmlformats.org/officeDocument/2006/relationships/font" Target="fonts/RobotoMono-italic.fntdata"/><Relationship Id="rId14" Type="http://schemas.openxmlformats.org/officeDocument/2006/relationships/slide" Target="slides/slide8.xml"/><Relationship Id="rId36" Type="http://schemas.openxmlformats.org/officeDocument/2006/relationships/font" Target="fonts/RobotoMono-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RobotoMon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a9e51e50d8_2_7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400"/>
              <a:t>Rate Limiting</a:t>
            </a:r>
            <a:endParaRPr b="1" sz="1400"/>
          </a:p>
          <a:p>
            <a:pPr indent="0" lvl="0" marL="0" rtl="0" algn="l">
              <a:spcBef>
                <a:spcPts val="0"/>
              </a:spcBef>
              <a:spcAft>
                <a:spcPts val="0"/>
              </a:spcAft>
              <a:buNone/>
            </a:pPr>
            <a:r>
              <a:t/>
            </a:r>
            <a:endParaRPr/>
          </a:p>
          <a:p>
            <a:pPr indent="0" lvl="0" marL="0" rtl="0" algn="l">
              <a:spcBef>
                <a:spcPts val="0"/>
              </a:spcBef>
              <a:spcAft>
                <a:spcPts val="0"/>
              </a:spcAft>
              <a:buNone/>
            </a:pPr>
            <a:r>
              <a:rPr lang="ko"/>
              <a:t>Loi 101 -&gt; </a:t>
            </a:r>
            <a:r>
              <a:rPr lang="ko"/>
              <a:t>Les algorithmes de limitation du débit</a:t>
            </a:r>
            <a:endParaRPr/>
          </a:p>
          <a:p>
            <a:pPr indent="0" lvl="0" marL="0" rtl="0" algn="l">
              <a:spcBef>
                <a:spcPts val="0"/>
              </a:spcBef>
              <a:spcAft>
                <a:spcPts val="0"/>
              </a:spcAft>
              <a:buNone/>
            </a:pPr>
            <a:r>
              <a:rPr lang="ko"/>
              <a:t>—</a:t>
            </a:r>
            <a:endParaRPr/>
          </a:p>
          <a:p>
            <a:pPr indent="-298450" lvl="0" marL="457200" rtl="0" algn="l">
              <a:spcBef>
                <a:spcPts val="0"/>
              </a:spcBef>
              <a:spcAft>
                <a:spcPts val="0"/>
              </a:spcAft>
              <a:buSzPts val="1100"/>
              <a:buChar char="-"/>
            </a:pPr>
            <a:r>
              <a:rPr lang="ko"/>
              <a:t>Challenger moi sur idées et théories abordés</a:t>
            </a:r>
            <a:endParaRPr/>
          </a:p>
          <a:p>
            <a:pPr indent="-298450" lvl="0" marL="457200" rtl="0" algn="l">
              <a:spcBef>
                <a:spcPts val="0"/>
              </a:spcBef>
              <a:spcAft>
                <a:spcPts val="0"/>
              </a:spcAft>
              <a:buSzPts val="1100"/>
              <a:buChar char="-"/>
            </a:pPr>
            <a:r>
              <a:rPr lang="ko"/>
              <a:t>Concidère aucunement expert</a:t>
            </a:r>
            <a:endParaRPr/>
          </a:p>
          <a:p>
            <a:pPr indent="-298450" lvl="0" marL="457200" rtl="0" algn="l">
              <a:spcBef>
                <a:spcPts val="0"/>
              </a:spcBef>
              <a:spcAft>
                <a:spcPts val="0"/>
              </a:spcAft>
              <a:buSzPts val="1100"/>
              <a:buChar char="-"/>
            </a:pPr>
            <a:r>
              <a:rPr lang="ko"/>
              <a:t>Jamais produit un système complexe</a:t>
            </a:r>
            <a:endParaRPr/>
          </a:p>
        </p:txBody>
      </p:sp>
      <p:sp>
        <p:nvSpPr>
          <p:cNvPr id="129" name="Google Shape;129;ga9e51e50d8_2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6e863c53c2dfddd_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ko">
                <a:solidFill>
                  <a:schemeClr val="dk1"/>
                </a:solidFill>
              </a:rPr>
              <a:t>Avantages: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ko">
                <a:solidFill>
                  <a:schemeClr val="dk1"/>
                </a:solidFill>
              </a:rPr>
              <a:t>Facile à comprendre (user et dev) et implémenté (gestion d'état plus simple que Token Bucket)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ko">
                <a:solidFill>
                  <a:schemeClr val="dk1"/>
                </a:solidFill>
              </a:rPr>
              <a:t>Accepte l'achalandage au court terme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ko">
                <a:solidFill>
                  <a:schemeClr val="dk1"/>
                </a:solidFill>
              </a:rPr>
              <a:t>Désavantages: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ko">
                <a:solidFill>
                  <a:schemeClr val="dk1"/>
                </a:solidFill>
              </a:rPr>
              <a:t>Si on exécute toutes les requêtes disponibles à la fin de la fenêtre, on peut en réalité exécuter le double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ko">
                <a:solidFill>
                  <a:schemeClr val="dk1"/>
                </a:solidFill>
              </a:rPr>
              <a:t>Contexte:</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
                <a:solidFill>
                  <a:schemeClr val="dk1"/>
                </a:solidFill>
              </a:rPr>
              <a:t>Utilisé surtout pour les APIs qui ont seulement besoin de sécurité minimal et avec une traffique généralement stable</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ko">
                <a:solidFill>
                  <a:schemeClr val="dk1"/>
                </a:solidFill>
              </a:rPr>
              <a:t>APIs avec besoin de sécurité minimal</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ko">
                <a:solidFill>
                  <a:schemeClr val="dk1"/>
                </a:solidFill>
              </a:rPr>
              <a:t>Traffic</a:t>
            </a:r>
            <a:r>
              <a:rPr lang="ko">
                <a:solidFill>
                  <a:schemeClr val="dk1"/>
                </a:solidFill>
              </a:rPr>
              <a:t> stable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ko">
                <a:solidFill>
                  <a:schemeClr val="dk1"/>
                </a:solidFill>
              </a:rPr>
              <a:t>Permet de stopper les attaques par force brute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ko">
                <a:solidFill>
                  <a:schemeClr val="dk1"/>
                </a:solidFill>
              </a:rPr>
              <a:t>Exemples:</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
                <a:solidFill>
                  <a:schemeClr val="dk1"/>
                </a:solidFill>
              </a:rPr>
              <a:t>GitHub</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ko">
                <a:solidFill>
                  <a:srgbClr val="188038"/>
                </a:solidFill>
                <a:latin typeface="Roboto Mono"/>
                <a:ea typeface="Roboto Mono"/>
                <a:cs typeface="Roboto Mono"/>
                <a:sym typeface="Roboto Mono"/>
              </a:rPr>
              <a:t>limit = 5000</a:t>
            </a:r>
            <a:endParaRPr>
              <a:solidFill>
                <a:srgbClr val="188038"/>
              </a:solidFill>
              <a:latin typeface="Roboto Mono"/>
              <a:ea typeface="Roboto Mono"/>
              <a:cs typeface="Roboto Mono"/>
              <a:sym typeface="Roboto Mono"/>
            </a:endParaRPr>
          </a:p>
          <a:p>
            <a:pPr indent="-298450" lvl="0" marL="457200" rtl="0" algn="l">
              <a:lnSpc>
                <a:spcPct val="115000"/>
              </a:lnSpc>
              <a:spcBef>
                <a:spcPts val="0"/>
              </a:spcBef>
              <a:spcAft>
                <a:spcPts val="0"/>
              </a:spcAft>
              <a:buClr>
                <a:schemeClr val="dk1"/>
              </a:buClr>
              <a:buSzPts val="1100"/>
              <a:buChar char="●"/>
            </a:pPr>
            <a:r>
              <a:rPr lang="ko">
                <a:solidFill>
                  <a:srgbClr val="188038"/>
                </a:solidFill>
                <a:latin typeface="Roboto Mono"/>
                <a:ea typeface="Roboto Mono"/>
                <a:cs typeface="Roboto Mono"/>
                <a:sym typeface="Roboto Mono"/>
              </a:rPr>
              <a:t>windowDuration = 1h</a:t>
            </a:r>
            <a:endParaRPr>
              <a:solidFill>
                <a:srgbClr val="188038"/>
              </a:solidFill>
              <a:latin typeface="Roboto Mono"/>
              <a:ea typeface="Roboto Mono"/>
              <a:cs typeface="Roboto Mono"/>
              <a:sym typeface="Roboto Mono"/>
            </a:endParaRPr>
          </a:p>
          <a:p>
            <a:pPr indent="0" lvl="0" marL="0" rtl="0" algn="l">
              <a:spcBef>
                <a:spcPts val="1200"/>
              </a:spcBef>
              <a:spcAft>
                <a:spcPts val="0"/>
              </a:spcAft>
              <a:buNone/>
            </a:pPr>
            <a:r>
              <a:t/>
            </a:r>
            <a:endParaRPr/>
          </a:p>
        </p:txBody>
      </p:sp>
      <p:sp>
        <p:nvSpPr>
          <p:cNvPr id="242" name="Google Shape;242;g16e863c53c2dfddd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57a45a2c4bdc2fc4_1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400"/>
              <a:t>Sliding Window (Fenêtre glissante)</a:t>
            </a:r>
            <a:endParaRPr b="1" sz="1400"/>
          </a:p>
          <a:p>
            <a:pPr indent="0" lvl="0" marL="0" rtl="0" algn="l">
              <a:spcBef>
                <a:spcPts val="0"/>
              </a:spcBef>
              <a:spcAft>
                <a:spcPts val="0"/>
              </a:spcAft>
              <a:buNone/>
            </a:pPr>
            <a:r>
              <a:t/>
            </a:r>
            <a:endParaRPr b="1" sz="1400"/>
          </a:p>
          <a:p>
            <a:pPr indent="0" lvl="0" marL="0" rtl="0" algn="l">
              <a:spcBef>
                <a:spcPts val="0"/>
              </a:spcBef>
              <a:spcAft>
                <a:spcPts val="0"/>
              </a:spcAft>
              <a:buNone/>
            </a:pPr>
            <a:r>
              <a:t/>
            </a:r>
            <a:endParaRPr/>
          </a:p>
          <a:p>
            <a:pPr indent="0" lvl="0" marL="0" rtl="0" algn="l">
              <a:spcBef>
                <a:spcPts val="0"/>
              </a:spcBef>
              <a:spcAft>
                <a:spcPts val="0"/>
              </a:spcAft>
              <a:buNone/>
            </a:pPr>
            <a:r>
              <a:rPr lang="ko"/>
              <a:t>A</a:t>
            </a:r>
            <a:r>
              <a:rPr lang="ko"/>
              <a:t>u lieu de rafraîchir la capacité en une seule fois, les fenêtres coulissantes remplissent une demande à la fois.</a:t>
            </a:r>
            <a:endParaRPr/>
          </a:p>
          <a:p>
            <a:pPr indent="-298450" lvl="0" marL="457200" rtl="0" algn="l">
              <a:spcBef>
                <a:spcPts val="0"/>
              </a:spcBef>
              <a:spcAft>
                <a:spcPts val="0"/>
              </a:spcAft>
              <a:buSzPts val="1100"/>
              <a:buChar char="-"/>
            </a:pPr>
            <a:r>
              <a:rPr lang="ko"/>
              <a:t>Enregistrement de tous les timestamps des requêtes</a:t>
            </a:r>
            <a:endParaRPr/>
          </a:p>
          <a:p>
            <a:pPr indent="-298450" lvl="0" marL="457200" rtl="0" algn="l">
              <a:spcBef>
                <a:spcPts val="0"/>
              </a:spcBef>
              <a:spcAft>
                <a:spcPts val="0"/>
              </a:spcAft>
              <a:buSzPts val="1100"/>
              <a:buChar char="-"/>
            </a:pPr>
            <a:r>
              <a:rPr lang="ko"/>
              <a:t>Fenêtre glissante en temps réel</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rPr b="1" lang="ko"/>
              <a:t>Liste d'instruction:</a:t>
            </a:r>
            <a:endParaRPr b="1"/>
          </a:p>
          <a:p>
            <a:pPr indent="-298450" lvl="0" marL="457200" rtl="0" algn="l">
              <a:lnSpc>
                <a:spcPct val="115000"/>
              </a:lnSpc>
              <a:spcBef>
                <a:spcPts val="1200"/>
              </a:spcBef>
              <a:spcAft>
                <a:spcPts val="0"/>
              </a:spcAft>
              <a:buClr>
                <a:schemeClr val="dk1"/>
              </a:buClr>
              <a:buSzPts val="1100"/>
              <a:buChar char="●"/>
            </a:pPr>
            <a:r>
              <a:rPr lang="ko"/>
              <a:t>Lorsqu'un utilisateur lance une requête, on regarde la mémoire pour vérifier si le nombre de requête fait récement est supérieur ou égale à la limite</a:t>
            </a:r>
            <a:endParaRPr/>
          </a:p>
          <a:p>
            <a:pPr indent="-298450" lvl="1" marL="914400" rtl="0" algn="l">
              <a:lnSpc>
                <a:spcPct val="115000"/>
              </a:lnSpc>
              <a:spcBef>
                <a:spcPts val="0"/>
              </a:spcBef>
              <a:spcAft>
                <a:spcPts val="0"/>
              </a:spcAft>
              <a:buClr>
                <a:schemeClr val="dk1"/>
              </a:buClr>
              <a:buSzPts val="1100"/>
              <a:buChar char="○"/>
            </a:pPr>
            <a:r>
              <a:rPr lang="ko"/>
              <a:t>Si oui, on annule la requête</a:t>
            </a:r>
            <a:endParaRPr/>
          </a:p>
          <a:p>
            <a:pPr indent="-298450" lvl="1" marL="914400" rtl="0" algn="l">
              <a:lnSpc>
                <a:spcPct val="115000"/>
              </a:lnSpc>
              <a:spcBef>
                <a:spcPts val="0"/>
              </a:spcBef>
              <a:spcAft>
                <a:spcPts val="0"/>
              </a:spcAft>
              <a:buClr>
                <a:schemeClr val="dk1"/>
              </a:buClr>
              <a:buSzPts val="1100"/>
              <a:buChar char="○"/>
            </a:pPr>
            <a:r>
              <a:rPr lang="ko"/>
              <a:t>Si non, on execute la requête</a:t>
            </a:r>
            <a:endParaRPr/>
          </a:p>
          <a:p>
            <a:pPr indent="-298450" lvl="0" marL="457200" rtl="0" algn="l">
              <a:lnSpc>
                <a:spcPct val="115000"/>
              </a:lnSpc>
              <a:spcBef>
                <a:spcPts val="0"/>
              </a:spcBef>
              <a:spcAft>
                <a:spcPts val="0"/>
              </a:spcAft>
              <a:buClr>
                <a:schemeClr val="dk1"/>
              </a:buClr>
              <a:buSzPts val="1100"/>
              <a:buChar char="●"/>
            </a:pPr>
            <a:r>
              <a:rPr lang="ko"/>
              <a:t>Lorsque la requête expire (en regardant le timestamp), on peut le supprimer de la mémoire</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None/>
            </a:pPr>
            <a:r>
              <a:rPr b="1" lang="ko"/>
              <a:t>Paramètres:</a:t>
            </a:r>
            <a:endParaRPr b="1"/>
          </a:p>
          <a:p>
            <a:pPr indent="0" lvl="0" marL="0" rtl="0" algn="l">
              <a:lnSpc>
                <a:spcPct val="115000"/>
              </a:lnSpc>
              <a:spcBef>
                <a:spcPts val="1200"/>
              </a:spcBef>
              <a:spcAft>
                <a:spcPts val="0"/>
              </a:spcAft>
              <a:buNone/>
            </a:pPr>
            <a:r>
              <a:rPr lang="ko"/>
              <a:t>limit → nombre max de requêtes par fenêtre</a:t>
            </a:r>
            <a:endParaRPr/>
          </a:p>
          <a:p>
            <a:pPr indent="0" lvl="0" marL="0" rtl="0" algn="l">
              <a:lnSpc>
                <a:spcPct val="115000"/>
              </a:lnSpc>
              <a:spcBef>
                <a:spcPts val="1200"/>
              </a:spcBef>
              <a:spcAft>
                <a:spcPts val="0"/>
              </a:spcAft>
              <a:buNone/>
            </a:pPr>
            <a:r>
              <a:rPr lang="ko"/>
              <a:t>windowDuration → durée d’une fenêtre</a:t>
            </a:r>
            <a:endParaRPr/>
          </a:p>
          <a:p>
            <a:pPr indent="0" lvl="0" marL="0" rtl="0" algn="l">
              <a:lnSpc>
                <a:spcPct val="115000"/>
              </a:lnSpc>
              <a:spcBef>
                <a:spcPts val="1200"/>
              </a:spcBef>
              <a:spcAft>
                <a:spcPts val="0"/>
              </a:spcAft>
              <a:buNone/>
            </a:pPr>
            <a:r>
              <a:t/>
            </a:r>
            <a:endParaRPr/>
          </a:p>
          <a:p>
            <a:pPr indent="0" lvl="0" marL="0" rtl="0" algn="l">
              <a:lnSpc>
                <a:spcPct val="115000"/>
              </a:lnSpc>
              <a:spcBef>
                <a:spcPts val="1200"/>
              </a:spcBef>
              <a:spcAft>
                <a:spcPts val="0"/>
              </a:spcAft>
              <a:buNone/>
            </a:pPr>
            <a:r>
              <a:t/>
            </a:r>
            <a:endParaRPr/>
          </a:p>
          <a:p>
            <a:pPr indent="0" lvl="0" marL="0" rtl="0" algn="l">
              <a:spcBef>
                <a:spcPts val="1200"/>
              </a:spcBef>
              <a:spcAft>
                <a:spcPts val="0"/>
              </a:spcAft>
              <a:buNone/>
            </a:pPr>
            <a:r>
              <a:t/>
            </a:r>
            <a:endParaRPr/>
          </a:p>
        </p:txBody>
      </p:sp>
      <p:sp>
        <p:nvSpPr>
          <p:cNvPr id="251" name="Google Shape;251;g57a45a2c4bdc2fc4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57a45a2c4bdc2fc4_10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ko"/>
              <a:t>Avantages:</a:t>
            </a:r>
            <a:endParaRPr b="1"/>
          </a:p>
          <a:p>
            <a:pPr indent="-298450" lvl="0" marL="457200" rtl="0" algn="l">
              <a:lnSpc>
                <a:spcPct val="115000"/>
              </a:lnSpc>
              <a:spcBef>
                <a:spcPts val="1200"/>
              </a:spcBef>
              <a:spcAft>
                <a:spcPts val="0"/>
              </a:spcAft>
              <a:buClr>
                <a:schemeClr val="dk1"/>
              </a:buClr>
              <a:buSzPts val="1100"/>
              <a:buChar char="●"/>
            </a:pPr>
            <a:r>
              <a:rPr lang="ko"/>
              <a:t>Gérer le trafique plus fluidement</a:t>
            </a:r>
            <a:endParaRPr/>
          </a:p>
          <a:p>
            <a:pPr indent="-298450" lvl="0" marL="457200" rtl="0" algn="l">
              <a:lnSpc>
                <a:spcPct val="115000"/>
              </a:lnSpc>
              <a:spcBef>
                <a:spcPts val="0"/>
              </a:spcBef>
              <a:spcAft>
                <a:spcPts val="0"/>
              </a:spcAft>
              <a:buClr>
                <a:schemeClr val="dk1"/>
              </a:buClr>
              <a:buSzPts val="1100"/>
              <a:buChar char="●"/>
            </a:pPr>
            <a:r>
              <a:rPr lang="ko"/>
              <a:t>Bien adapté aux charges élevées</a:t>
            </a:r>
            <a:endParaRPr/>
          </a:p>
          <a:p>
            <a:pPr indent="-298450" lvl="0" marL="457200" rtl="0" algn="l">
              <a:lnSpc>
                <a:spcPct val="115000"/>
              </a:lnSpc>
              <a:spcBef>
                <a:spcPts val="0"/>
              </a:spcBef>
              <a:spcAft>
                <a:spcPts val="0"/>
              </a:spcAft>
              <a:buClr>
                <a:schemeClr val="dk1"/>
              </a:buClr>
              <a:buSzPts val="1100"/>
              <a:buChar char="●"/>
            </a:pPr>
            <a:r>
              <a:rPr lang="ko"/>
              <a:t>Répartition plus douce (précis)</a:t>
            </a:r>
            <a:endParaRPr/>
          </a:p>
          <a:p>
            <a:pPr indent="0" lvl="0" marL="0" rtl="0" algn="l">
              <a:lnSpc>
                <a:spcPct val="115000"/>
              </a:lnSpc>
              <a:spcBef>
                <a:spcPts val="1200"/>
              </a:spcBef>
              <a:spcAft>
                <a:spcPts val="0"/>
              </a:spcAft>
              <a:buClr>
                <a:schemeClr val="dk1"/>
              </a:buClr>
              <a:buSzPts val="1100"/>
              <a:buFont typeface="Arial"/>
              <a:buNone/>
            </a:pPr>
            <a:r>
              <a:rPr b="1" lang="ko"/>
              <a:t>Désavantages:</a:t>
            </a:r>
            <a:endParaRPr b="1"/>
          </a:p>
          <a:p>
            <a:pPr indent="-298450" lvl="0" marL="457200" rtl="0" algn="l">
              <a:lnSpc>
                <a:spcPct val="115000"/>
              </a:lnSpc>
              <a:spcBef>
                <a:spcPts val="1200"/>
              </a:spcBef>
              <a:spcAft>
                <a:spcPts val="0"/>
              </a:spcAft>
              <a:buClr>
                <a:schemeClr val="dk1"/>
              </a:buClr>
              <a:buSzPts val="1100"/>
              <a:buChar char="●"/>
            </a:pPr>
            <a:r>
              <a:rPr lang="ko"/>
              <a:t>On doit stocker en mémoire un timestamp pour chaque requêtes accepté, ce qui demande beaucoup de ressource</a:t>
            </a:r>
            <a:endParaRPr/>
          </a:p>
          <a:p>
            <a:pPr indent="-298450" lvl="0" marL="457200" rtl="0" algn="l">
              <a:lnSpc>
                <a:spcPct val="115000"/>
              </a:lnSpc>
              <a:spcBef>
                <a:spcPts val="0"/>
              </a:spcBef>
              <a:spcAft>
                <a:spcPts val="0"/>
              </a:spcAft>
              <a:buClr>
                <a:schemeClr val="dk1"/>
              </a:buClr>
              <a:buSzPts val="1100"/>
              <a:buChar char="●"/>
            </a:pPr>
            <a:r>
              <a:rPr lang="ko"/>
              <a:t>Ajoute une complexité de traitement</a:t>
            </a:r>
            <a:endParaRPr/>
          </a:p>
          <a:p>
            <a:pPr indent="-298450" lvl="0" marL="457200" rtl="0" algn="l">
              <a:lnSpc>
                <a:spcPct val="115000"/>
              </a:lnSpc>
              <a:spcBef>
                <a:spcPts val="0"/>
              </a:spcBef>
              <a:spcAft>
                <a:spcPts val="0"/>
              </a:spcAft>
              <a:buClr>
                <a:schemeClr val="dk1"/>
              </a:buClr>
              <a:buSzPts val="1100"/>
              <a:buChar char="●"/>
            </a:pPr>
            <a:r>
              <a:rPr lang="ko"/>
              <a:t>Plus dure à prédire pour les utilisateurs</a:t>
            </a:r>
            <a:endParaRPr/>
          </a:p>
          <a:p>
            <a:pPr indent="0" lvl="0" marL="0" rtl="0" algn="l">
              <a:lnSpc>
                <a:spcPct val="115000"/>
              </a:lnSpc>
              <a:spcBef>
                <a:spcPts val="1200"/>
              </a:spcBef>
              <a:spcAft>
                <a:spcPts val="0"/>
              </a:spcAft>
              <a:buClr>
                <a:schemeClr val="dk1"/>
              </a:buClr>
              <a:buSzPts val="1100"/>
              <a:buFont typeface="Arial"/>
              <a:buNone/>
            </a:pPr>
            <a:r>
              <a:rPr b="1" lang="ko"/>
              <a:t>Contexte:</a:t>
            </a:r>
            <a:endParaRPr b="1"/>
          </a:p>
          <a:p>
            <a:pPr indent="0" lvl="0" marL="0" rtl="0" algn="l">
              <a:lnSpc>
                <a:spcPct val="115000"/>
              </a:lnSpc>
              <a:spcBef>
                <a:spcPts val="1200"/>
              </a:spcBef>
              <a:spcAft>
                <a:spcPts val="0"/>
              </a:spcAft>
              <a:buClr>
                <a:schemeClr val="dk1"/>
              </a:buClr>
              <a:buSzPts val="1100"/>
              <a:buFont typeface="Arial"/>
              <a:buNone/>
            </a:pPr>
            <a:r>
              <a:rPr lang="ko"/>
              <a:t>Utile dans les scénarios de haut </a:t>
            </a:r>
            <a:r>
              <a:rPr lang="ko"/>
              <a:t>trafic</a:t>
            </a:r>
            <a:r>
              <a:rPr lang="ko"/>
              <a:t>, donc quand les utilisateurs sont très actifs. Généralement, les compagnies qui gère un grand nombre d'utilisateurs vont préférer prendre la prochaine méthode.</a:t>
            </a:r>
            <a:endParaRPr/>
          </a:p>
          <a:p>
            <a:pPr indent="0" lvl="0" marL="0" rtl="0" algn="l">
              <a:spcBef>
                <a:spcPts val="1200"/>
              </a:spcBef>
              <a:spcAft>
                <a:spcPts val="0"/>
              </a:spcAft>
              <a:buNone/>
            </a:pPr>
            <a:r>
              <a:t/>
            </a:r>
            <a:endParaRPr/>
          </a:p>
        </p:txBody>
      </p:sp>
      <p:sp>
        <p:nvSpPr>
          <p:cNvPr id="262" name="Google Shape;262;g57a45a2c4bdc2fc4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6e863c53c2dfddd_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400"/>
              <a:t>Sliding Window Counter (Compteur à fenêtre glissante)</a:t>
            </a:r>
            <a:endParaRPr b="1" sz="1400"/>
          </a:p>
          <a:p>
            <a:pPr indent="0" lvl="0" marL="0" rtl="0" algn="l">
              <a:spcBef>
                <a:spcPts val="0"/>
              </a:spcBef>
              <a:spcAft>
                <a:spcPts val="0"/>
              </a:spcAft>
              <a:buNone/>
            </a:pPr>
            <a:r>
              <a:t/>
            </a:r>
            <a:endParaRPr b="1" sz="1400"/>
          </a:p>
          <a:p>
            <a:pPr indent="0" lvl="0" marL="0" rtl="0" algn="l">
              <a:spcBef>
                <a:spcPts val="0"/>
              </a:spcBef>
              <a:spcAft>
                <a:spcPts val="0"/>
              </a:spcAft>
              <a:buNone/>
            </a:pPr>
            <a:r>
              <a:rPr lang="ko"/>
              <a:t>Une balance entre le Fixed Window et Sliding Window. Le concepte reste similaire au Sliding Window, mais est plus efficace que devoir prendre en note de tous les timestamps des requêtes.</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rPr b="1" lang="ko"/>
              <a:t>Liste d'instruction (plusieurs façons):</a:t>
            </a:r>
            <a:endParaRPr b="1"/>
          </a:p>
          <a:p>
            <a:pPr indent="-298450" lvl="0" marL="457200" rtl="0" algn="l">
              <a:lnSpc>
                <a:spcPct val="115000"/>
              </a:lnSpc>
              <a:spcBef>
                <a:spcPts val="1200"/>
              </a:spcBef>
              <a:spcAft>
                <a:spcPts val="0"/>
              </a:spcAft>
              <a:buClr>
                <a:schemeClr val="dk1"/>
              </a:buClr>
              <a:buSzPts val="1100"/>
              <a:buChar char="●"/>
            </a:pPr>
            <a:r>
              <a:rPr lang="ko"/>
              <a:t>Compter le nombre de requêtes autorisées dans la fenêtre fixe précédente et actuelle.</a:t>
            </a:r>
            <a:endParaRPr/>
          </a:p>
          <a:p>
            <a:pPr indent="-298450" lvl="0" marL="457200" rtl="0" algn="l">
              <a:lnSpc>
                <a:spcPct val="115000"/>
              </a:lnSpc>
              <a:spcBef>
                <a:spcPts val="0"/>
              </a:spcBef>
              <a:spcAft>
                <a:spcPts val="0"/>
              </a:spcAft>
              <a:buClr>
                <a:schemeClr val="dk1"/>
              </a:buClr>
              <a:buSzPts val="1100"/>
              <a:buChar char="●"/>
            </a:pPr>
            <a:r>
              <a:rPr lang="ko"/>
              <a:t>Pondérer les requêtes autorisées de la fenêtre précédente en fonction du chevauchement de cette fenêtre avec une fenêtre glissante se terminant à l’instant présent.</a:t>
            </a:r>
            <a:endParaRPr/>
          </a:p>
          <a:p>
            <a:pPr indent="-298450" lvl="0" marL="457200" rtl="0" algn="l">
              <a:lnSpc>
                <a:spcPct val="115000"/>
              </a:lnSpc>
              <a:spcBef>
                <a:spcPts val="0"/>
              </a:spcBef>
              <a:spcAft>
                <a:spcPts val="0"/>
              </a:spcAft>
              <a:buClr>
                <a:schemeClr val="dk1"/>
              </a:buClr>
              <a:buSzPts val="1100"/>
              <a:buChar char="●"/>
            </a:pPr>
            <a:r>
              <a:rPr lang="ko"/>
              <a:t>Ajouter les requêtes pondérées de l’étape (3) aux requêtes non pondérées de l’étape (2).</a:t>
            </a:r>
            <a:endParaRPr/>
          </a:p>
          <a:p>
            <a:pPr indent="0" lvl="0" marL="0" rtl="0" algn="l">
              <a:lnSpc>
                <a:spcPct val="100000"/>
              </a:lnSpc>
              <a:spcBef>
                <a:spcPts val="1200"/>
              </a:spcBef>
              <a:spcAft>
                <a:spcPts val="0"/>
              </a:spcAft>
              <a:buNone/>
            </a:pPr>
            <a:r>
              <a:rPr b="1" lang="ko">
                <a:solidFill>
                  <a:schemeClr val="dk1"/>
                </a:solidFill>
              </a:rPr>
              <a:t>Paramètres:</a:t>
            </a:r>
            <a:endParaRPr b="1">
              <a:solidFill>
                <a:schemeClr val="dk1"/>
              </a:solidFill>
            </a:endParaRPr>
          </a:p>
          <a:p>
            <a:pPr indent="0" lvl="0" marL="0" rtl="0" algn="l">
              <a:lnSpc>
                <a:spcPct val="100000"/>
              </a:lnSpc>
              <a:spcBef>
                <a:spcPts val="1200"/>
              </a:spcBef>
              <a:spcAft>
                <a:spcPts val="0"/>
              </a:spcAft>
              <a:buNone/>
            </a:pPr>
            <a:r>
              <a:rPr lang="ko">
                <a:solidFill>
                  <a:schemeClr val="dk1"/>
                </a:solidFill>
              </a:rPr>
              <a:t>limit → nombre max de requêtes par fenêtre</a:t>
            </a:r>
            <a:endParaRPr>
              <a:solidFill>
                <a:schemeClr val="dk1"/>
              </a:solidFill>
            </a:endParaRPr>
          </a:p>
          <a:p>
            <a:pPr indent="0" lvl="0" marL="0" rtl="0" algn="l">
              <a:lnSpc>
                <a:spcPct val="100000"/>
              </a:lnSpc>
              <a:spcBef>
                <a:spcPts val="1200"/>
              </a:spcBef>
              <a:spcAft>
                <a:spcPts val="1200"/>
              </a:spcAft>
              <a:buNone/>
            </a:pPr>
            <a:r>
              <a:rPr lang="ko">
                <a:solidFill>
                  <a:schemeClr val="dk1"/>
                </a:solidFill>
              </a:rPr>
              <a:t>windowDuration → durée d’une fenêtre</a:t>
            </a:r>
            <a:endParaRPr/>
          </a:p>
        </p:txBody>
      </p:sp>
      <p:sp>
        <p:nvSpPr>
          <p:cNvPr id="270" name="Google Shape;270;g16e863c53c2dfddd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6e863c53c2dfddd_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g16e863c53c2dfddd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3d47575dc4_0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a:t>Question</a:t>
            </a:r>
            <a:r>
              <a:rPr lang="ko"/>
              <a:t>: On accepte ou refuse la requête?!</a:t>
            </a:r>
            <a:endParaRPr/>
          </a:p>
        </p:txBody>
      </p:sp>
      <p:sp>
        <p:nvSpPr>
          <p:cNvPr id="294" name="Google Shape;294;g33d47575dc4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6e863c53c2dfddd_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ko"/>
              <a:t>Avantages:</a:t>
            </a:r>
            <a:endParaRPr b="1"/>
          </a:p>
          <a:p>
            <a:pPr indent="-298450" lvl="0" marL="457200" rtl="0" algn="l">
              <a:lnSpc>
                <a:spcPct val="115000"/>
              </a:lnSpc>
              <a:spcBef>
                <a:spcPts val="1200"/>
              </a:spcBef>
              <a:spcAft>
                <a:spcPts val="0"/>
              </a:spcAft>
              <a:buClr>
                <a:schemeClr val="dk1"/>
              </a:buClr>
              <a:buSzPts val="1100"/>
              <a:buChar char="●"/>
            </a:pPr>
            <a:r>
              <a:rPr lang="ko"/>
              <a:t>Les même que Sliding Window</a:t>
            </a:r>
            <a:endParaRPr/>
          </a:p>
          <a:p>
            <a:pPr indent="-298450" lvl="1" marL="914400" rtl="0" algn="l">
              <a:lnSpc>
                <a:spcPct val="115000"/>
              </a:lnSpc>
              <a:spcBef>
                <a:spcPts val="0"/>
              </a:spcBef>
              <a:spcAft>
                <a:spcPts val="0"/>
              </a:spcAft>
              <a:buClr>
                <a:schemeClr val="dk1"/>
              </a:buClr>
              <a:buSzPts val="1100"/>
              <a:buChar char="○"/>
            </a:pPr>
            <a:r>
              <a:rPr lang="ko"/>
              <a:t>Gérer le trafique plus fluidement</a:t>
            </a:r>
            <a:endParaRPr/>
          </a:p>
          <a:p>
            <a:pPr indent="-298450" lvl="1" marL="914400" rtl="0" algn="l">
              <a:lnSpc>
                <a:spcPct val="115000"/>
              </a:lnSpc>
              <a:spcBef>
                <a:spcPts val="0"/>
              </a:spcBef>
              <a:spcAft>
                <a:spcPts val="0"/>
              </a:spcAft>
              <a:buClr>
                <a:schemeClr val="dk1"/>
              </a:buClr>
              <a:buSzPts val="1100"/>
              <a:buChar char="○"/>
            </a:pPr>
            <a:r>
              <a:rPr lang="ko"/>
              <a:t>Bien adapté aux charges élevées</a:t>
            </a:r>
            <a:endParaRPr/>
          </a:p>
          <a:p>
            <a:pPr indent="-298450" lvl="1" marL="914400" rtl="0" algn="l">
              <a:lnSpc>
                <a:spcPct val="115000"/>
              </a:lnSpc>
              <a:spcBef>
                <a:spcPts val="0"/>
              </a:spcBef>
              <a:spcAft>
                <a:spcPts val="0"/>
              </a:spcAft>
              <a:buClr>
                <a:schemeClr val="dk1"/>
              </a:buClr>
              <a:buSzPts val="1100"/>
              <a:buChar char="○"/>
            </a:pPr>
            <a:r>
              <a:rPr lang="ko"/>
              <a:t>Répartition plus douce (précis)</a:t>
            </a:r>
            <a:endParaRPr/>
          </a:p>
          <a:p>
            <a:pPr indent="-298450" lvl="0" marL="457200" rtl="0" algn="l">
              <a:lnSpc>
                <a:spcPct val="115000"/>
              </a:lnSpc>
              <a:spcBef>
                <a:spcPts val="0"/>
              </a:spcBef>
              <a:spcAft>
                <a:spcPts val="0"/>
              </a:spcAft>
              <a:buClr>
                <a:schemeClr val="dk1"/>
              </a:buClr>
              <a:buSzPts val="1100"/>
              <a:buChar char="●"/>
            </a:pPr>
            <a:r>
              <a:rPr lang="ko"/>
              <a:t>Prend moins de ressource</a:t>
            </a:r>
            <a:endParaRPr/>
          </a:p>
          <a:p>
            <a:pPr indent="0" lvl="0" marL="0" rtl="0" algn="l">
              <a:lnSpc>
                <a:spcPct val="115000"/>
              </a:lnSpc>
              <a:spcBef>
                <a:spcPts val="1200"/>
              </a:spcBef>
              <a:spcAft>
                <a:spcPts val="0"/>
              </a:spcAft>
              <a:buClr>
                <a:schemeClr val="dk1"/>
              </a:buClr>
              <a:buSzPts val="1100"/>
              <a:buFont typeface="Arial"/>
              <a:buNone/>
            </a:pPr>
            <a:r>
              <a:rPr b="1" lang="ko"/>
              <a:t>Désavantages:</a:t>
            </a:r>
            <a:endParaRPr b="1"/>
          </a:p>
          <a:p>
            <a:pPr indent="-298450" lvl="0" marL="457200" rtl="0" algn="l">
              <a:lnSpc>
                <a:spcPct val="115000"/>
              </a:lnSpc>
              <a:spcBef>
                <a:spcPts val="1200"/>
              </a:spcBef>
              <a:spcAft>
                <a:spcPts val="0"/>
              </a:spcAft>
              <a:buClr>
                <a:schemeClr val="dk1"/>
              </a:buClr>
              <a:buSzPts val="1100"/>
              <a:buChar char="●"/>
            </a:pPr>
            <a:r>
              <a:rPr lang="ko"/>
              <a:t>Similaire que Sliding Window</a:t>
            </a:r>
            <a:endParaRPr/>
          </a:p>
          <a:p>
            <a:pPr indent="-298450" lvl="1" marL="914400" rtl="0" algn="l">
              <a:lnSpc>
                <a:spcPct val="115000"/>
              </a:lnSpc>
              <a:spcBef>
                <a:spcPts val="0"/>
              </a:spcBef>
              <a:spcAft>
                <a:spcPts val="0"/>
              </a:spcAft>
              <a:buClr>
                <a:schemeClr val="dk1"/>
              </a:buClr>
              <a:buSzPts val="1100"/>
              <a:buChar char="○"/>
            </a:pPr>
            <a:r>
              <a:rPr lang="ko"/>
              <a:t>Ajoute une complexité de traitement</a:t>
            </a:r>
            <a:endParaRPr/>
          </a:p>
          <a:p>
            <a:pPr indent="-298450" lvl="1" marL="914400" rtl="0" algn="l">
              <a:lnSpc>
                <a:spcPct val="115000"/>
              </a:lnSpc>
              <a:spcBef>
                <a:spcPts val="0"/>
              </a:spcBef>
              <a:spcAft>
                <a:spcPts val="0"/>
              </a:spcAft>
              <a:buClr>
                <a:schemeClr val="dk1"/>
              </a:buClr>
              <a:buSzPts val="1100"/>
              <a:buChar char="○"/>
            </a:pPr>
            <a:r>
              <a:rPr lang="ko"/>
              <a:t>Plus dure à prédire pour les utilisateurs</a:t>
            </a:r>
            <a:endParaRPr/>
          </a:p>
          <a:p>
            <a:pPr indent="-298450" lvl="0" marL="457200" rtl="0" algn="l">
              <a:lnSpc>
                <a:spcPct val="115000"/>
              </a:lnSpc>
              <a:spcBef>
                <a:spcPts val="0"/>
              </a:spcBef>
              <a:spcAft>
                <a:spcPts val="0"/>
              </a:spcAft>
              <a:buClr>
                <a:schemeClr val="dk1"/>
              </a:buClr>
              <a:buSzPts val="1100"/>
              <a:buChar char="●"/>
            </a:pPr>
            <a:r>
              <a:rPr lang="ko"/>
              <a:t>Pas autant </a:t>
            </a:r>
            <a:r>
              <a:rPr lang="ko"/>
              <a:t>précise</a:t>
            </a:r>
            <a:r>
              <a:rPr lang="ko"/>
              <a:t> que Sliding Window</a:t>
            </a:r>
            <a:endParaRPr/>
          </a:p>
          <a:p>
            <a:pPr indent="-298450" lvl="0" marL="457200" rtl="0" algn="l">
              <a:lnSpc>
                <a:spcPct val="115000"/>
              </a:lnSpc>
              <a:spcBef>
                <a:spcPts val="0"/>
              </a:spcBef>
              <a:spcAft>
                <a:spcPts val="0"/>
              </a:spcAft>
              <a:buClr>
                <a:schemeClr val="dk1"/>
              </a:buClr>
              <a:buSzPts val="1100"/>
              <a:buChar char="●"/>
            </a:pPr>
            <a:r>
              <a:rPr lang="ko"/>
              <a:t>Plus complexe</a:t>
            </a:r>
            <a:endParaRPr/>
          </a:p>
          <a:p>
            <a:pPr indent="0" lvl="0" marL="0" rtl="0" algn="l">
              <a:lnSpc>
                <a:spcPct val="115000"/>
              </a:lnSpc>
              <a:spcBef>
                <a:spcPts val="1200"/>
              </a:spcBef>
              <a:spcAft>
                <a:spcPts val="0"/>
              </a:spcAft>
              <a:buNone/>
            </a:pPr>
            <a:r>
              <a:rPr b="1" lang="ko"/>
              <a:t>Contexte:</a:t>
            </a:r>
            <a:endParaRPr b="1"/>
          </a:p>
          <a:p>
            <a:pPr indent="-298450" lvl="0" marL="457200" rtl="0" algn="l">
              <a:lnSpc>
                <a:spcPct val="115000"/>
              </a:lnSpc>
              <a:spcBef>
                <a:spcPts val="1200"/>
              </a:spcBef>
              <a:spcAft>
                <a:spcPts val="0"/>
              </a:spcAft>
              <a:buSzPts val="1100"/>
              <a:buChar char="●"/>
            </a:pPr>
            <a:r>
              <a:rPr lang="ko">
                <a:solidFill>
                  <a:schemeClr val="dk1"/>
                </a:solidFill>
              </a:rPr>
              <a:t>Trafic stable</a:t>
            </a:r>
            <a:endParaRPr/>
          </a:p>
          <a:p>
            <a:pPr indent="-298450" lvl="0" marL="457200" rtl="0" algn="l">
              <a:lnSpc>
                <a:spcPct val="115000"/>
              </a:lnSpc>
              <a:spcBef>
                <a:spcPts val="0"/>
              </a:spcBef>
              <a:spcAft>
                <a:spcPts val="0"/>
              </a:spcAft>
              <a:buSzPts val="1100"/>
              <a:buChar char="●"/>
            </a:pPr>
            <a:r>
              <a:rPr lang="ko"/>
              <a:t>Grand nombre d’utilisateurs</a:t>
            </a:r>
            <a:endParaRPr/>
          </a:p>
          <a:p>
            <a:pPr indent="0" lvl="0" marL="0" rtl="0" algn="l">
              <a:lnSpc>
                <a:spcPct val="115000"/>
              </a:lnSpc>
              <a:spcBef>
                <a:spcPts val="1200"/>
              </a:spcBef>
              <a:spcAft>
                <a:spcPts val="0"/>
              </a:spcAft>
              <a:buClr>
                <a:schemeClr val="dk1"/>
              </a:buClr>
              <a:buSzPts val="1100"/>
              <a:buFont typeface="Arial"/>
              <a:buNone/>
            </a:pPr>
            <a:r>
              <a:rPr b="1" lang="ko"/>
              <a:t>Exemple:</a:t>
            </a:r>
            <a:endParaRPr b="1"/>
          </a:p>
          <a:p>
            <a:pPr indent="-298450" lvl="0" marL="457200" rtl="0" algn="l">
              <a:lnSpc>
                <a:spcPct val="115000"/>
              </a:lnSpc>
              <a:spcBef>
                <a:spcPts val="1200"/>
              </a:spcBef>
              <a:spcAft>
                <a:spcPts val="0"/>
              </a:spcAft>
              <a:buSzPts val="1100"/>
              <a:buChar char="-"/>
            </a:pPr>
            <a:r>
              <a:rPr lang="ko"/>
              <a:t>Cloudflare (Le limiteur de débit configurable de Cloudflare)</a:t>
            </a:r>
            <a:endParaRPr/>
          </a:p>
          <a:p>
            <a:pPr indent="-298450" lvl="0" marL="457200" rtl="0" algn="l">
              <a:lnSpc>
                <a:spcPct val="115000"/>
              </a:lnSpc>
              <a:spcBef>
                <a:spcPts val="0"/>
              </a:spcBef>
              <a:spcAft>
                <a:spcPts val="0"/>
              </a:spcAft>
              <a:buSzPts val="1100"/>
              <a:buChar char="-"/>
            </a:pPr>
            <a:r>
              <a:rPr lang="ko"/>
              <a:t>Upstash</a:t>
            </a:r>
            <a:endParaRPr/>
          </a:p>
          <a:p>
            <a:pPr indent="0" lvl="0" marL="0" rtl="0" algn="l">
              <a:spcBef>
                <a:spcPts val="1200"/>
              </a:spcBef>
              <a:spcAft>
                <a:spcPts val="0"/>
              </a:spcAft>
              <a:buNone/>
            </a:pPr>
            <a:r>
              <a:t/>
            </a:r>
            <a:endParaRPr/>
          </a:p>
        </p:txBody>
      </p:sp>
      <p:sp>
        <p:nvSpPr>
          <p:cNvPr id="311" name="Google Shape;311;g16e863c53c2dfddd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57a45a2c4bdc2fc4_4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ko" sz="1400"/>
              <a:t>Conclusion</a:t>
            </a:r>
            <a:endParaRPr b="1" sz="1400"/>
          </a:p>
          <a:p>
            <a:pPr indent="0" lvl="0" marL="0" rtl="0" algn="l">
              <a:lnSpc>
                <a:spcPct val="115000"/>
              </a:lnSpc>
              <a:spcBef>
                <a:spcPts val="1200"/>
              </a:spcBef>
              <a:spcAft>
                <a:spcPts val="0"/>
              </a:spcAft>
              <a:buNone/>
            </a:pPr>
            <a:r>
              <a:rPr lang="ko"/>
              <a:t>Chaqu’un est pertinent selon le contexte.</a:t>
            </a:r>
            <a:endParaRPr/>
          </a:p>
          <a:p>
            <a:pPr indent="-298450" lvl="0" marL="457200" rtl="0" algn="l">
              <a:lnSpc>
                <a:spcPct val="115000"/>
              </a:lnSpc>
              <a:spcBef>
                <a:spcPts val="1200"/>
              </a:spcBef>
              <a:spcAft>
                <a:spcPts val="0"/>
              </a:spcAft>
              <a:buClr>
                <a:schemeClr val="dk1"/>
              </a:buClr>
              <a:buSzPts val="1100"/>
              <a:buChar char="●"/>
            </a:pPr>
            <a:r>
              <a:rPr lang="ko"/>
              <a:t>Besoin d'un rate limiter simple ou prédictible (dev ou user)?</a:t>
            </a:r>
            <a:endParaRPr/>
          </a:p>
          <a:p>
            <a:pPr indent="-298450" lvl="1" marL="914400" rtl="0" algn="l">
              <a:lnSpc>
                <a:spcPct val="115000"/>
              </a:lnSpc>
              <a:spcBef>
                <a:spcPts val="0"/>
              </a:spcBef>
              <a:spcAft>
                <a:spcPts val="0"/>
              </a:spcAft>
              <a:buClr>
                <a:schemeClr val="dk1"/>
              </a:buClr>
              <a:buSzPts val="1100"/>
              <a:buChar char="○"/>
            </a:pPr>
            <a:r>
              <a:rPr lang="ko"/>
              <a:t>Fixed Window</a:t>
            </a:r>
            <a:endParaRPr/>
          </a:p>
          <a:p>
            <a:pPr indent="-298450" lvl="0" marL="457200" rtl="0" algn="l">
              <a:lnSpc>
                <a:spcPct val="115000"/>
              </a:lnSpc>
              <a:spcBef>
                <a:spcPts val="0"/>
              </a:spcBef>
              <a:spcAft>
                <a:spcPts val="0"/>
              </a:spcAft>
              <a:buClr>
                <a:schemeClr val="dk1"/>
              </a:buClr>
              <a:buSzPts val="1100"/>
              <a:buChar char="●"/>
            </a:pPr>
            <a:r>
              <a:rPr lang="ko"/>
              <a:t>Besoin d'un traffique fluide pour un grand volume de requête?</a:t>
            </a:r>
            <a:endParaRPr/>
          </a:p>
          <a:p>
            <a:pPr indent="-298450" lvl="1" marL="914400" rtl="0" algn="l">
              <a:lnSpc>
                <a:spcPct val="115000"/>
              </a:lnSpc>
              <a:spcBef>
                <a:spcPts val="0"/>
              </a:spcBef>
              <a:spcAft>
                <a:spcPts val="0"/>
              </a:spcAft>
              <a:buClr>
                <a:schemeClr val="dk1"/>
              </a:buClr>
              <a:buSzPts val="1100"/>
              <a:buChar char="○"/>
            </a:pPr>
            <a:r>
              <a:rPr lang="ko"/>
              <a:t>Sliding window Counter</a:t>
            </a:r>
            <a:endParaRPr/>
          </a:p>
          <a:p>
            <a:pPr indent="-298450" lvl="0" marL="457200" rtl="0" algn="l">
              <a:lnSpc>
                <a:spcPct val="115000"/>
              </a:lnSpc>
              <a:spcBef>
                <a:spcPts val="0"/>
              </a:spcBef>
              <a:spcAft>
                <a:spcPts val="0"/>
              </a:spcAft>
              <a:buClr>
                <a:schemeClr val="dk1"/>
              </a:buClr>
              <a:buSzPts val="1100"/>
              <a:buChar char="●"/>
            </a:pPr>
            <a:r>
              <a:rPr lang="ko"/>
              <a:t>Besoin de supporter une augmentation soudaine de requête tout en gardant une moyenne assez bas long terme</a:t>
            </a:r>
            <a:endParaRPr/>
          </a:p>
          <a:p>
            <a:pPr indent="-298450" lvl="1" marL="914400" rtl="0" algn="l">
              <a:lnSpc>
                <a:spcPct val="115000"/>
              </a:lnSpc>
              <a:spcBef>
                <a:spcPts val="0"/>
              </a:spcBef>
              <a:spcAft>
                <a:spcPts val="0"/>
              </a:spcAft>
              <a:buClr>
                <a:schemeClr val="dk1"/>
              </a:buClr>
              <a:buSzPts val="1100"/>
              <a:buChar char="○"/>
            </a:pPr>
            <a:r>
              <a:rPr lang="ko"/>
              <a:t>Token Bucket</a:t>
            </a:r>
            <a:endParaRPr/>
          </a:p>
          <a:p>
            <a:pPr indent="0" lvl="0" marL="0" rtl="0" algn="l">
              <a:spcBef>
                <a:spcPts val="1200"/>
              </a:spcBef>
              <a:spcAft>
                <a:spcPts val="0"/>
              </a:spcAft>
              <a:buNone/>
            </a:pPr>
            <a:r>
              <a:t/>
            </a:r>
            <a:endParaRPr/>
          </a:p>
          <a:p>
            <a:pPr indent="0" lvl="0" marL="0" rtl="0" algn="l">
              <a:spcBef>
                <a:spcPts val="0"/>
              </a:spcBef>
              <a:spcAft>
                <a:spcPts val="0"/>
              </a:spcAft>
              <a:buNone/>
            </a:pPr>
            <a:r>
              <a:rPr lang="ko"/>
              <a:t>Fixed window pour les projets personnel.</a:t>
            </a:r>
            <a:endParaRPr/>
          </a:p>
        </p:txBody>
      </p:sp>
      <p:sp>
        <p:nvSpPr>
          <p:cNvPr id="321" name="Google Shape;321;g57a45a2c4bdc2fc4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681e3dfb04_0_2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g3681e3dfb04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681e3dfb04_0_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ko" sz="1400"/>
              <a:t>Définition</a:t>
            </a:r>
            <a:endParaRPr b="1" sz="1400"/>
          </a:p>
          <a:p>
            <a:pPr indent="0" lvl="0" marL="0" rtl="0" algn="l">
              <a:lnSpc>
                <a:spcPct val="115000"/>
              </a:lnSpc>
              <a:spcBef>
                <a:spcPts val="1200"/>
              </a:spcBef>
              <a:spcAft>
                <a:spcPts val="0"/>
              </a:spcAft>
              <a:buClr>
                <a:schemeClr val="dk1"/>
              </a:buClr>
              <a:buSzPts val="1100"/>
              <a:buFont typeface="Arial"/>
              <a:buNone/>
            </a:pPr>
            <a:r>
              <a:rPr lang="ko"/>
              <a:t>Rate limiting est une </a:t>
            </a:r>
            <a:r>
              <a:rPr b="1" lang="ko"/>
              <a:t>technique pour limiter le nombre de requête envoyé à un service</a:t>
            </a:r>
            <a:r>
              <a:rPr lang="ko"/>
              <a:t>.</a:t>
            </a:r>
            <a:endParaRPr/>
          </a:p>
          <a:p>
            <a:pPr indent="-298450" lvl="0" marL="457200" rtl="0" algn="l">
              <a:lnSpc>
                <a:spcPct val="115000"/>
              </a:lnSpc>
              <a:spcBef>
                <a:spcPts val="1200"/>
              </a:spcBef>
              <a:spcAft>
                <a:spcPts val="0"/>
              </a:spcAft>
              <a:buClr>
                <a:schemeClr val="dk1"/>
              </a:buClr>
              <a:buSzPts val="1100"/>
              <a:buChar char="●"/>
            </a:pPr>
            <a:r>
              <a:rPr lang="ko"/>
              <a:t>Réguler trafic API sur service</a:t>
            </a:r>
            <a:endParaRPr/>
          </a:p>
          <a:p>
            <a:pPr indent="-298450" lvl="0" marL="457200" rtl="0" algn="l">
              <a:lnSpc>
                <a:spcPct val="115000"/>
              </a:lnSpc>
              <a:spcBef>
                <a:spcPts val="0"/>
              </a:spcBef>
              <a:spcAft>
                <a:spcPts val="0"/>
              </a:spcAft>
              <a:buClr>
                <a:schemeClr val="dk1"/>
              </a:buClr>
              <a:buSzPts val="1100"/>
              <a:buChar char="●"/>
            </a:pPr>
            <a:r>
              <a:rPr lang="ko"/>
              <a:t>Protéger contre attaques (DDos) ) et les abus</a:t>
            </a:r>
            <a:endParaRPr/>
          </a:p>
          <a:p>
            <a:pPr indent="-298450" lvl="0" marL="457200" rtl="0" algn="l">
              <a:lnSpc>
                <a:spcPct val="115000"/>
              </a:lnSpc>
              <a:spcBef>
                <a:spcPts val="0"/>
              </a:spcBef>
              <a:spcAft>
                <a:spcPts val="0"/>
              </a:spcAft>
              <a:buClr>
                <a:schemeClr val="dk1"/>
              </a:buClr>
              <a:buSzPts val="1100"/>
              <a:buChar char="●"/>
            </a:pPr>
            <a:r>
              <a:rPr lang="ko"/>
              <a:t>Éviter surcharge serveur</a:t>
            </a:r>
            <a:endParaRPr/>
          </a:p>
          <a:p>
            <a:pPr indent="-298450" lvl="0" marL="457200" rtl="0" algn="l">
              <a:lnSpc>
                <a:spcPct val="115000"/>
              </a:lnSpc>
              <a:spcBef>
                <a:spcPts val="0"/>
              </a:spcBef>
              <a:spcAft>
                <a:spcPts val="0"/>
              </a:spcAft>
              <a:buClr>
                <a:schemeClr val="dk1"/>
              </a:buClr>
              <a:buSzPts val="1100"/>
              <a:buChar char="●"/>
            </a:pPr>
            <a:r>
              <a:rPr lang="ko"/>
              <a:t>Équité entre utilisateurs</a:t>
            </a:r>
            <a:r>
              <a:rPr b="1" lang="ko"/>
              <a:t> </a:t>
            </a:r>
            <a:r>
              <a:rPr lang="ko"/>
              <a:t>(répartition des ressources)</a:t>
            </a:r>
            <a:endParaRPr/>
          </a:p>
          <a:p>
            <a:pPr indent="0" lvl="0" marL="0" rtl="0" algn="l">
              <a:lnSpc>
                <a:spcPct val="115000"/>
              </a:lnSpc>
              <a:spcBef>
                <a:spcPts val="1200"/>
              </a:spcBef>
              <a:spcAft>
                <a:spcPts val="0"/>
              </a:spcAft>
              <a:buNone/>
            </a:pPr>
            <a:r>
              <a:rPr b="1" lang="ko"/>
              <a:t>Question</a:t>
            </a:r>
            <a:r>
              <a:rPr lang="ko"/>
              <a:t>: C</a:t>
            </a:r>
            <a:r>
              <a:rPr lang="ko">
                <a:solidFill>
                  <a:schemeClr val="dk1"/>
                </a:solidFill>
              </a:rPr>
              <a:t>onnaissez d’autres raisons d’implémentation?</a:t>
            </a:r>
            <a:endParaRPr/>
          </a:p>
          <a:p>
            <a:pPr indent="0" lvl="0" marL="0" rtl="0" algn="l">
              <a:lnSpc>
                <a:spcPct val="115000"/>
              </a:lnSpc>
              <a:spcBef>
                <a:spcPts val="1200"/>
              </a:spcBef>
              <a:spcAft>
                <a:spcPts val="0"/>
              </a:spcAft>
              <a:buNone/>
            </a:pPr>
            <a:r>
              <a:rPr lang="ko"/>
              <a:t>—</a:t>
            </a:r>
            <a:endParaRPr/>
          </a:p>
          <a:p>
            <a:pPr indent="0" lvl="0" marL="0" rtl="0" algn="l">
              <a:lnSpc>
                <a:spcPct val="115000"/>
              </a:lnSpc>
              <a:spcBef>
                <a:spcPts val="1200"/>
              </a:spcBef>
              <a:spcAft>
                <a:spcPts val="0"/>
              </a:spcAft>
              <a:buNone/>
            </a:pPr>
            <a:r>
              <a:rPr lang="ko"/>
              <a:t>Résumé du concepte:</a:t>
            </a:r>
            <a:endParaRPr/>
          </a:p>
          <a:p>
            <a:pPr indent="-298450" lvl="0" marL="457200" rtl="0" algn="l">
              <a:lnSpc>
                <a:spcPct val="115000"/>
              </a:lnSpc>
              <a:spcBef>
                <a:spcPts val="1200"/>
              </a:spcBef>
              <a:spcAft>
                <a:spcPts val="0"/>
              </a:spcAft>
              <a:buSzPts val="1100"/>
              <a:buChar char="-"/>
            </a:pPr>
            <a:r>
              <a:rPr lang="ko"/>
              <a:t>Stabilité du service</a:t>
            </a:r>
            <a:endParaRPr/>
          </a:p>
          <a:p>
            <a:pPr indent="-298450" lvl="0" marL="457200" rtl="0" algn="l">
              <a:lnSpc>
                <a:spcPct val="115000"/>
              </a:lnSpc>
              <a:spcBef>
                <a:spcPts val="0"/>
              </a:spcBef>
              <a:spcAft>
                <a:spcPts val="0"/>
              </a:spcAft>
              <a:buSzPts val="1100"/>
              <a:buChar char="-"/>
            </a:pPr>
            <a:r>
              <a:rPr lang="ko"/>
              <a:t>Optimisation des coûts</a:t>
            </a:r>
            <a:endParaRPr/>
          </a:p>
          <a:p>
            <a:pPr indent="0" lvl="0" marL="0" rtl="0" algn="l">
              <a:lnSpc>
                <a:spcPct val="115000"/>
              </a:lnSpc>
              <a:spcBef>
                <a:spcPts val="1200"/>
              </a:spcBef>
              <a:spcAft>
                <a:spcPts val="0"/>
              </a:spcAft>
              <a:buNone/>
            </a:pPr>
            <a:r>
              <a:t/>
            </a:r>
            <a:endParaRPr/>
          </a:p>
          <a:p>
            <a:pPr indent="0" lvl="0" marL="0" rtl="0" algn="l">
              <a:spcBef>
                <a:spcPts val="1200"/>
              </a:spcBef>
              <a:spcAft>
                <a:spcPts val="0"/>
              </a:spcAft>
              <a:buNone/>
            </a:pPr>
            <a:r>
              <a:t/>
            </a:r>
            <a:endParaRPr/>
          </a:p>
        </p:txBody>
      </p:sp>
      <p:sp>
        <p:nvSpPr>
          <p:cNvPr id="137" name="Google Shape;137;g3681e3dfb04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681e3dfb04_0_9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ko" sz="1400"/>
              <a:t>Rate limiter (limiteur</a:t>
            </a:r>
            <a:r>
              <a:rPr b="1" lang="ko" sz="1400"/>
              <a:t> </a:t>
            </a:r>
            <a:r>
              <a:rPr b="1" lang="ko" sz="1400"/>
              <a:t>de débit)</a:t>
            </a:r>
            <a:endParaRPr b="1" sz="1400"/>
          </a:p>
          <a:p>
            <a:pPr indent="0" lvl="0" marL="0" rtl="0" algn="l">
              <a:lnSpc>
                <a:spcPct val="115000"/>
              </a:lnSpc>
              <a:spcBef>
                <a:spcPts val="1200"/>
              </a:spcBef>
              <a:spcAft>
                <a:spcPts val="0"/>
              </a:spcAft>
              <a:buClr>
                <a:schemeClr val="dk1"/>
              </a:buClr>
              <a:buSzPts val="1100"/>
              <a:buFont typeface="Arial"/>
              <a:buNone/>
            </a:pPr>
            <a:r>
              <a:rPr lang="ko"/>
              <a:t>Mécanisme qui </a:t>
            </a:r>
            <a:r>
              <a:rPr b="1" lang="ko"/>
              <a:t>contrôle la fréquence à laquelle une requête peut être effectuée</a:t>
            </a:r>
            <a:r>
              <a:rPr lang="ko"/>
              <a:t>.</a:t>
            </a:r>
            <a:endParaRPr/>
          </a:p>
          <a:p>
            <a:pPr indent="0" lvl="0" marL="0" rtl="0" algn="l">
              <a:lnSpc>
                <a:spcPct val="115000"/>
              </a:lnSpc>
              <a:spcBef>
                <a:spcPts val="1200"/>
              </a:spcBef>
              <a:spcAft>
                <a:spcPts val="0"/>
              </a:spcAft>
              <a:buClr>
                <a:schemeClr val="dk1"/>
              </a:buClr>
              <a:buSzPts val="1100"/>
              <a:buFont typeface="Arial"/>
              <a:buNone/>
            </a:pPr>
            <a:r>
              <a:rPr lang="ko"/>
              <a:t>Machine qui implémente le rate limiting</a:t>
            </a:r>
            <a:endParaRPr/>
          </a:p>
          <a:p>
            <a:pPr indent="0" lvl="0" marL="0" rtl="0" algn="l">
              <a:lnSpc>
                <a:spcPct val="115000"/>
              </a:lnSpc>
              <a:spcBef>
                <a:spcPts val="1200"/>
              </a:spcBef>
              <a:spcAft>
                <a:spcPts val="0"/>
              </a:spcAft>
              <a:buClr>
                <a:schemeClr val="dk1"/>
              </a:buClr>
              <a:buSzPts val="1100"/>
              <a:buFont typeface="Arial"/>
              <a:buNone/>
            </a:pPr>
            <a:r>
              <a:rPr lang="ko"/>
              <a:t>Ex: </a:t>
            </a:r>
            <a:r>
              <a:rPr lang="ko"/>
              <a:t>Barrage hydroélectrique</a:t>
            </a:r>
            <a:endParaRPr/>
          </a:p>
          <a:p>
            <a:pPr indent="0" lvl="0" marL="0" rtl="0" algn="l">
              <a:lnSpc>
                <a:spcPct val="115000"/>
              </a:lnSpc>
              <a:spcBef>
                <a:spcPts val="1200"/>
              </a:spcBef>
              <a:spcAft>
                <a:spcPts val="0"/>
              </a:spcAft>
              <a:buClr>
                <a:schemeClr val="dk1"/>
              </a:buClr>
              <a:buSzPts val="1100"/>
              <a:buFont typeface="Arial"/>
              <a:buNone/>
            </a:pPr>
            <a:r>
              <a:rPr lang="ko"/>
              <a:t>—</a:t>
            </a:r>
            <a:endParaRPr/>
          </a:p>
          <a:p>
            <a:pPr indent="-298450" lvl="0" marL="457200" rtl="0" algn="l">
              <a:lnSpc>
                <a:spcPct val="115000"/>
              </a:lnSpc>
              <a:spcBef>
                <a:spcPts val="1200"/>
              </a:spcBef>
              <a:spcAft>
                <a:spcPts val="0"/>
              </a:spcAft>
              <a:buClr>
                <a:schemeClr val="dk1"/>
              </a:buClr>
              <a:buSzPts val="1100"/>
              <a:buChar char="●"/>
            </a:pPr>
            <a:r>
              <a:rPr lang="ko"/>
              <a:t>Généralement entre client et serveur (middleware/gateway)</a:t>
            </a:r>
            <a:endParaRPr/>
          </a:p>
          <a:p>
            <a:pPr indent="-298450" lvl="0" marL="457200" rtl="0" algn="l">
              <a:lnSpc>
                <a:spcPct val="115000"/>
              </a:lnSpc>
              <a:spcBef>
                <a:spcPts val="0"/>
              </a:spcBef>
              <a:spcAft>
                <a:spcPts val="0"/>
              </a:spcAft>
              <a:buClr>
                <a:schemeClr val="dk1"/>
              </a:buClr>
              <a:buSzPts val="1100"/>
              <a:buChar char="●"/>
            </a:pPr>
            <a:r>
              <a:rPr lang="ko"/>
              <a:t>Possède différentes règles</a:t>
            </a:r>
            <a:endParaRPr/>
          </a:p>
          <a:p>
            <a:pPr indent="-298450" lvl="1" marL="914400" rtl="0" algn="l">
              <a:lnSpc>
                <a:spcPct val="115000"/>
              </a:lnSpc>
              <a:spcBef>
                <a:spcPts val="0"/>
              </a:spcBef>
              <a:spcAft>
                <a:spcPts val="0"/>
              </a:spcAft>
              <a:buClr>
                <a:schemeClr val="dk1"/>
              </a:buClr>
              <a:buSzPts val="1100"/>
              <a:buChar char="○"/>
            </a:pPr>
            <a:r>
              <a:rPr lang="ko"/>
              <a:t>Type d'accès (ex: premium)</a:t>
            </a:r>
            <a:endParaRPr/>
          </a:p>
          <a:p>
            <a:pPr indent="-298450" lvl="1" marL="914400" rtl="0" algn="l">
              <a:lnSpc>
                <a:spcPct val="115000"/>
              </a:lnSpc>
              <a:spcBef>
                <a:spcPts val="0"/>
              </a:spcBef>
              <a:spcAft>
                <a:spcPts val="0"/>
              </a:spcAft>
              <a:buClr>
                <a:schemeClr val="dk1"/>
              </a:buClr>
              <a:buSzPts val="1100"/>
              <a:buChar char="○"/>
            </a:pPr>
            <a:r>
              <a:rPr lang="ko"/>
              <a:t>Nombre de ressource que prend chaque requête </a:t>
            </a:r>
            <a:r>
              <a:rPr lang="ko">
                <a:solidFill>
                  <a:schemeClr val="dk1"/>
                </a:solidFill>
              </a:rPr>
              <a:t>(ex: 2 tokens)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ko">
                <a:solidFill>
                  <a:schemeClr val="dk1"/>
                </a:solidFill>
              </a:rPr>
              <a:t>Maximum de X tokens par users pour Y temps (ex: adresse IP, compte)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ko"/>
              <a:t>Rejette</a:t>
            </a:r>
            <a:r>
              <a:rPr lang="ko"/>
              <a:t> ou met en attente requêtes non-acceptés</a:t>
            </a:r>
            <a:endParaRPr/>
          </a:p>
          <a:p>
            <a:pPr indent="-298450" lvl="1" marL="914400" rtl="0" algn="l">
              <a:lnSpc>
                <a:spcPct val="115000"/>
              </a:lnSpc>
              <a:spcBef>
                <a:spcPts val="0"/>
              </a:spcBef>
              <a:spcAft>
                <a:spcPts val="0"/>
              </a:spcAft>
              <a:buClr>
                <a:schemeClr val="dk1"/>
              </a:buClr>
              <a:buSzPts val="1100"/>
              <a:buChar char="○"/>
            </a:pPr>
            <a:r>
              <a:rPr lang="ko"/>
              <a:t>Bonne pratique -&gt; Afficher quotas restants via en-têtes HTTP</a:t>
            </a:r>
            <a:endParaRPr/>
          </a:p>
          <a:p>
            <a:pPr indent="-298450" lvl="0" marL="457200" rtl="0" algn="l">
              <a:lnSpc>
                <a:spcPct val="115000"/>
              </a:lnSpc>
              <a:spcBef>
                <a:spcPts val="0"/>
              </a:spcBef>
              <a:spcAft>
                <a:spcPts val="0"/>
              </a:spcAft>
              <a:buClr>
                <a:schemeClr val="dk1"/>
              </a:buClr>
              <a:buSzPts val="1100"/>
              <a:buChar char="●"/>
            </a:pPr>
            <a:r>
              <a:rPr lang="ko"/>
              <a:t>Doit être rapide</a:t>
            </a:r>
            <a:endParaRPr/>
          </a:p>
          <a:p>
            <a:pPr indent="-298450" lvl="1" marL="914400" rtl="0" algn="l">
              <a:lnSpc>
                <a:spcPct val="115000"/>
              </a:lnSpc>
              <a:spcBef>
                <a:spcPts val="0"/>
              </a:spcBef>
              <a:spcAft>
                <a:spcPts val="0"/>
              </a:spcAft>
              <a:buClr>
                <a:schemeClr val="dk1"/>
              </a:buClr>
              <a:buSzPts val="1100"/>
              <a:buChar char="○"/>
            </a:pPr>
            <a:r>
              <a:rPr lang="ko"/>
              <a:t>Faire attention à ce qu'on veut stocker</a:t>
            </a:r>
            <a:endParaRPr/>
          </a:p>
          <a:p>
            <a:pPr indent="-298450" lvl="0" marL="457200" rtl="0" algn="l">
              <a:lnSpc>
                <a:spcPct val="115000"/>
              </a:lnSpc>
              <a:spcBef>
                <a:spcPts val="0"/>
              </a:spcBef>
              <a:spcAft>
                <a:spcPts val="0"/>
              </a:spcAft>
              <a:buClr>
                <a:schemeClr val="dk1"/>
              </a:buClr>
              <a:buSzPts val="1100"/>
              <a:buChar char="●"/>
            </a:pPr>
            <a:r>
              <a:rPr lang="ko"/>
              <a:t>Technologie populaire : Redis</a:t>
            </a:r>
            <a:endParaRPr/>
          </a:p>
          <a:p>
            <a:pPr indent="0" lvl="0" marL="0" rtl="0" algn="l">
              <a:spcBef>
                <a:spcPts val="1200"/>
              </a:spcBef>
              <a:spcAft>
                <a:spcPts val="0"/>
              </a:spcAft>
              <a:buNone/>
            </a:pPr>
            <a:r>
              <a:t/>
            </a:r>
            <a:endParaRPr/>
          </a:p>
        </p:txBody>
      </p:sp>
      <p:sp>
        <p:nvSpPr>
          <p:cNvPr id="156" name="Google Shape;156;g3681e3dfb04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a9e51e50d8_2_29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400"/>
              <a:t>Redis</a:t>
            </a:r>
            <a:endParaRPr b="1" sz="1400"/>
          </a:p>
          <a:p>
            <a:pPr indent="0" lvl="0" marL="0" rtl="0" algn="l">
              <a:spcBef>
                <a:spcPts val="0"/>
              </a:spcBef>
              <a:spcAft>
                <a:spcPts val="0"/>
              </a:spcAft>
              <a:buNone/>
            </a:pPr>
            <a:r>
              <a:t/>
            </a:r>
            <a:endParaRPr b="1" sz="1400"/>
          </a:p>
          <a:p>
            <a:pPr indent="0" lvl="0" marL="0" rtl="0" algn="l">
              <a:spcBef>
                <a:spcPts val="0"/>
              </a:spcBef>
              <a:spcAft>
                <a:spcPts val="0"/>
              </a:spcAft>
              <a:buNone/>
            </a:pPr>
            <a:r>
              <a:rPr lang="ko"/>
              <a:t>Redis est une</a:t>
            </a:r>
            <a:r>
              <a:rPr b="1" lang="ko"/>
              <a:t> base de données en mémoire</a:t>
            </a:r>
            <a:r>
              <a:rPr lang="ko"/>
              <a:t>, clé-valeur, ultra-rapide, souvent utilisée comme </a:t>
            </a:r>
            <a:r>
              <a:rPr b="1" lang="ko"/>
              <a:t>cache </a:t>
            </a:r>
            <a:r>
              <a:rPr lang="ko"/>
              <a:t>ou </a:t>
            </a:r>
            <a:r>
              <a:rPr b="1" lang="ko"/>
              <a:t>file d’attente</a:t>
            </a:r>
            <a:r>
              <a:rPr lang="ko"/>
              <a:t>.</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Utile pour plein de contexte dont le rate limiting.</a:t>
            </a:r>
            <a:endParaRPr/>
          </a:p>
          <a:p>
            <a:pPr indent="-298450" lvl="0" marL="457200" rtl="0" algn="l">
              <a:lnSpc>
                <a:spcPct val="115000"/>
              </a:lnSpc>
              <a:spcBef>
                <a:spcPts val="1200"/>
              </a:spcBef>
              <a:spcAft>
                <a:spcPts val="0"/>
              </a:spcAft>
              <a:buClr>
                <a:schemeClr val="dk1"/>
              </a:buClr>
              <a:buSzPts val="1100"/>
              <a:buChar char="●"/>
            </a:pPr>
            <a:r>
              <a:rPr lang="ko"/>
              <a:t>Très rapide (en mémoire)</a:t>
            </a:r>
            <a:endParaRPr/>
          </a:p>
          <a:p>
            <a:pPr indent="-298450" lvl="1" marL="914400" rtl="0" algn="l">
              <a:lnSpc>
                <a:spcPct val="115000"/>
              </a:lnSpc>
              <a:spcBef>
                <a:spcPts val="0"/>
              </a:spcBef>
              <a:spcAft>
                <a:spcPts val="0"/>
              </a:spcAft>
              <a:buClr>
                <a:schemeClr val="dk1"/>
              </a:buClr>
              <a:buSzPts val="1100"/>
              <a:buChar char="○"/>
            </a:pPr>
            <a:r>
              <a:rPr lang="ko"/>
              <a:t>Lectures/écritures quasi instantanées grâce à la RAM</a:t>
            </a:r>
            <a:endParaRPr/>
          </a:p>
          <a:p>
            <a:pPr indent="-298450" lvl="0" marL="457200" rtl="0" algn="l">
              <a:lnSpc>
                <a:spcPct val="115000"/>
              </a:lnSpc>
              <a:spcBef>
                <a:spcPts val="0"/>
              </a:spcBef>
              <a:spcAft>
                <a:spcPts val="0"/>
              </a:spcAft>
              <a:buClr>
                <a:schemeClr val="dk1"/>
              </a:buClr>
              <a:buSzPts val="1100"/>
              <a:buChar char="●"/>
            </a:pPr>
            <a:r>
              <a:rPr lang="ko"/>
              <a:t>Opérations atomiques</a:t>
            </a:r>
            <a:endParaRPr/>
          </a:p>
          <a:p>
            <a:pPr indent="-298450" lvl="1" marL="914400" rtl="0" algn="l">
              <a:lnSpc>
                <a:spcPct val="115000"/>
              </a:lnSpc>
              <a:spcBef>
                <a:spcPts val="0"/>
              </a:spcBef>
              <a:spcAft>
                <a:spcPts val="0"/>
              </a:spcAft>
              <a:buClr>
                <a:schemeClr val="dk1"/>
              </a:buClr>
              <a:buSzPts val="1100"/>
              <a:buChar char="○"/>
            </a:pPr>
            <a:r>
              <a:rPr lang="ko"/>
              <a:t>Éviter</a:t>
            </a:r>
            <a:r>
              <a:rPr lang="ko"/>
              <a:t> les conflit d'accès concurrent</a:t>
            </a:r>
            <a:endParaRPr/>
          </a:p>
          <a:p>
            <a:pPr indent="-298450" lvl="0" marL="457200" rtl="0" algn="l">
              <a:lnSpc>
                <a:spcPct val="115000"/>
              </a:lnSpc>
              <a:spcBef>
                <a:spcPts val="0"/>
              </a:spcBef>
              <a:spcAft>
                <a:spcPts val="0"/>
              </a:spcAft>
              <a:buClr>
                <a:schemeClr val="dk1"/>
              </a:buClr>
              <a:buSzPts val="1100"/>
              <a:buChar char="●"/>
            </a:pPr>
            <a:r>
              <a:rPr lang="ko"/>
              <a:t>Expiration automatique</a:t>
            </a:r>
            <a:endParaRPr/>
          </a:p>
          <a:p>
            <a:pPr indent="-298450" lvl="1" marL="914400" rtl="0" algn="l">
              <a:lnSpc>
                <a:spcPct val="115000"/>
              </a:lnSpc>
              <a:spcBef>
                <a:spcPts val="0"/>
              </a:spcBef>
              <a:spcAft>
                <a:spcPts val="0"/>
              </a:spcAft>
              <a:buClr>
                <a:schemeClr val="dk1"/>
              </a:buClr>
              <a:buSzPts val="1100"/>
              <a:buChar char="○"/>
            </a:pPr>
            <a:r>
              <a:rPr lang="ko"/>
              <a:t>Les clés expirent sans nettoyage manuel</a:t>
            </a:r>
            <a:endParaRPr/>
          </a:p>
          <a:p>
            <a:pPr indent="-298450" lvl="0" marL="457200" rtl="0" algn="l">
              <a:lnSpc>
                <a:spcPct val="115000"/>
              </a:lnSpc>
              <a:spcBef>
                <a:spcPts val="0"/>
              </a:spcBef>
              <a:spcAft>
                <a:spcPts val="0"/>
              </a:spcAft>
              <a:buClr>
                <a:schemeClr val="dk1"/>
              </a:buClr>
              <a:buSzPts val="1100"/>
              <a:buChar char="●"/>
            </a:pPr>
            <a:r>
              <a:rPr lang="ko"/>
              <a:t>Scalable et éprouvé </a:t>
            </a:r>
            <a:endParaRPr/>
          </a:p>
          <a:p>
            <a:pPr indent="-298450" lvl="1" marL="914400" rtl="0" algn="l">
              <a:lnSpc>
                <a:spcPct val="115000"/>
              </a:lnSpc>
              <a:spcBef>
                <a:spcPts val="0"/>
              </a:spcBef>
              <a:spcAft>
                <a:spcPts val="0"/>
              </a:spcAft>
              <a:buClr>
                <a:schemeClr val="dk1"/>
              </a:buClr>
              <a:buSzPts val="1100"/>
              <a:buChar char="○"/>
            </a:pPr>
            <a:r>
              <a:rPr lang="ko"/>
              <a:t>Redis est largement utilisé, compatible avec la plupart des frameworks</a:t>
            </a:r>
            <a:endParaRPr/>
          </a:p>
          <a:p>
            <a:pPr indent="0" lvl="0" marL="0" rtl="0" algn="l">
              <a:lnSpc>
                <a:spcPct val="115000"/>
              </a:lnSpc>
              <a:spcBef>
                <a:spcPts val="1200"/>
              </a:spcBef>
              <a:spcAft>
                <a:spcPts val="0"/>
              </a:spcAft>
              <a:buNone/>
            </a:pPr>
            <a:r>
              <a:rPr lang="ko"/>
              <a:t>Utiliser par plein de grosses compagnies en tech </a:t>
            </a:r>
            <a:br>
              <a:rPr lang="ko"/>
            </a:br>
            <a:r>
              <a:rPr lang="ko"/>
              <a:t>(GitHub, Twitter, Netflix, Meta, Netflix, Shopify)</a:t>
            </a:r>
            <a:endParaRPr/>
          </a:p>
          <a:p>
            <a:pPr indent="0" lvl="0" marL="0" rtl="0" algn="l">
              <a:lnSpc>
                <a:spcPct val="115000"/>
              </a:lnSpc>
              <a:spcBef>
                <a:spcPts val="1200"/>
              </a:spcBef>
              <a:spcAft>
                <a:spcPts val="0"/>
              </a:spcAft>
              <a:buNone/>
            </a:pPr>
            <a:r>
              <a:rPr lang="ko"/>
              <a:t>—</a:t>
            </a:r>
            <a:endParaRPr/>
          </a:p>
          <a:p>
            <a:pPr indent="0" lvl="0" marL="0" rtl="0" algn="l">
              <a:lnSpc>
                <a:spcPct val="115000"/>
              </a:lnSpc>
              <a:spcBef>
                <a:spcPts val="1200"/>
              </a:spcBef>
              <a:spcAft>
                <a:spcPts val="0"/>
              </a:spcAft>
              <a:buNone/>
            </a:pPr>
            <a:r>
              <a:rPr lang="ko"/>
              <a:t>Intéressé par les variables</a:t>
            </a:r>
            <a:endParaRPr/>
          </a:p>
          <a:p>
            <a:pPr indent="0" lvl="0" marL="0" rtl="0" algn="l">
              <a:spcBef>
                <a:spcPts val="1200"/>
              </a:spcBef>
              <a:spcAft>
                <a:spcPts val="0"/>
              </a:spcAft>
              <a:buNone/>
            </a:pPr>
            <a:r>
              <a:t/>
            </a:r>
            <a:endParaRPr/>
          </a:p>
        </p:txBody>
      </p:sp>
      <p:sp>
        <p:nvSpPr>
          <p:cNvPr id="166" name="Google Shape;166;ga9e51e50d8_2_2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a9e51e50d8_2_32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400"/>
              <a:t>Régulation au frontend</a:t>
            </a:r>
            <a:endParaRPr b="1" sz="1400"/>
          </a:p>
          <a:p>
            <a:pPr indent="0" lvl="0" marL="0" rtl="0" algn="l">
              <a:spcBef>
                <a:spcPts val="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rPr b="1" lang="ko">
                <a:solidFill>
                  <a:schemeClr val="dk1"/>
                </a:solidFill>
              </a:rPr>
              <a:t>Rate limiting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ko">
                <a:solidFill>
                  <a:schemeClr val="dk1"/>
                </a:solidFill>
              </a:rPr>
              <a:t>Limite stricte </a:t>
            </a:r>
            <a:r>
              <a:rPr lang="ko">
                <a:solidFill>
                  <a:schemeClr val="dk1"/>
                </a:solidFill>
              </a:rPr>
              <a:t>du </a:t>
            </a:r>
            <a:r>
              <a:rPr b="1" lang="ko">
                <a:solidFill>
                  <a:schemeClr val="dk1"/>
                </a:solidFill>
              </a:rPr>
              <a:t>nombre de requêtes</a:t>
            </a:r>
            <a:r>
              <a:rPr lang="ko">
                <a:solidFill>
                  <a:schemeClr val="dk1"/>
                </a:solidFill>
              </a:rPr>
              <a:t> sur une période donnée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ko">
                <a:solidFill>
                  <a:schemeClr val="dk1"/>
                </a:solidFill>
              </a:rPr>
              <a:t>Requêtes dépassant la limite sont rejetées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ko">
                <a:solidFill>
                  <a:schemeClr val="dk1"/>
                </a:solidFill>
              </a:rPr>
              <a:t>Protège les services contre les abus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ko">
                <a:solidFill>
                  <a:schemeClr val="dk1"/>
                </a:solidFill>
              </a:rPr>
              <a:t>Ex</a:t>
            </a:r>
            <a:r>
              <a:rPr lang="ko">
                <a:solidFill>
                  <a:schemeClr val="dk1"/>
                </a:solidFill>
              </a:rPr>
              <a:t>: 100 requêtes/min autorisées → la 101ᵉ est rejetée (HTTP 429)</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ko">
                <a:solidFill>
                  <a:schemeClr val="dk1"/>
                </a:solidFill>
              </a:rPr>
              <a:t>La sécurité devant un bar</a:t>
            </a:r>
            <a:endParaRPr>
              <a:solidFill>
                <a:schemeClr val="dk1"/>
              </a:solidFill>
            </a:endParaRPr>
          </a:p>
          <a:p>
            <a:pPr indent="0" lvl="0" marL="0" rtl="0" algn="l">
              <a:lnSpc>
                <a:spcPct val="115000"/>
              </a:lnSpc>
              <a:spcBef>
                <a:spcPts val="1200"/>
              </a:spcBef>
              <a:spcAft>
                <a:spcPts val="0"/>
              </a:spcAft>
              <a:buNone/>
            </a:pPr>
            <a:r>
              <a:rPr b="1" lang="ko">
                <a:solidFill>
                  <a:schemeClr val="dk1"/>
                </a:solidFill>
              </a:rPr>
              <a:t>Throttling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ko">
                <a:solidFill>
                  <a:schemeClr val="dk1"/>
                </a:solidFill>
              </a:rPr>
              <a:t>Contrôle </a:t>
            </a:r>
            <a:r>
              <a:rPr lang="ko">
                <a:solidFill>
                  <a:schemeClr val="dk1"/>
                </a:solidFill>
              </a:rPr>
              <a:t>du </a:t>
            </a:r>
            <a:r>
              <a:rPr b="1" lang="ko">
                <a:solidFill>
                  <a:schemeClr val="dk1"/>
                </a:solidFill>
              </a:rPr>
              <a:t>flux </a:t>
            </a:r>
            <a:r>
              <a:rPr lang="ko">
                <a:solidFill>
                  <a:schemeClr val="dk1"/>
                </a:solidFill>
              </a:rPr>
              <a:t>en </a:t>
            </a:r>
            <a:r>
              <a:rPr b="1" lang="ko">
                <a:solidFill>
                  <a:schemeClr val="dk1"/>
                </a:solidFill>
              </a:rPr>
              <a:t>ralentissant </a:t>
            </a:r>
            <a:r>
              <a:rPr lang="ko">
                <a:solidFill>
                  <a:schemeClr val="dk1"/>
                </a:solidFill>
              </a:rPr>
              <a:t>les requêtes au lieu de les bloquer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ko">
                <a:solidFill>
                  <a:schemeClr val="dk1"/>
                </a:solidFill>
              </a:rPr>
              <a:t>Les requêtes excédentaires sont mises en attente ou ralenties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ko">
                <a:solidFill>
                  <a:schemeClr val="dk1"/>
                </a:solidFill>
              </a:rPr>
              <a:t>Évite la surcharge du système, sans rejet systématique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ko">
                <a:solidFill>
                  <a:schemeClr val="dk1"/>
                </a:solidFill>
              </a:rPr>
              <a:t>Ex</a:t>
            </a:r>
            <a:r>
              <a:rPr lang="ko">
                <a:solidFill>
                  <a:schemeClr val="dk1"/>
                </a:solidFill>
              </a:rPr>
              <a:t>: 1 requête/seconde autorisée → les suivantes sont ralenties (HTTP 200)</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ko">
                <a:solidFill>
                  <a:schemeClr val="dk1"/>
                </a:solidFill>
              </a:rPr>
              <a:t>Le vieux qui répond aux textos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ko">
                <a:solidFill>
                  <a:schemeClr val="dk1"/>
                </a:solidFill>
              </a:rPr>
              <a:t>Ex</a:t>
            </a:r>
            <a:r>
              <a:rPr lang="ko">
                <a:solidFill>
                  <a:schemeClr val="dk1"/>
                </a:solidFill>
              </a:rPr>
              <a:t>: </a:t>
            </a:r>
            <a:r>
              <a:rPr lang="ko">
                <a:solidFill>
                  <a:schemeClr val="dk1"/>
                </a:solidFill>
              </a:rPr>
              <a:t>Scroll infini (dans une page - ex: facebook) → throttle</a:t>
            </a:r>
            <a:endParaRPr>
              <a:solidFill>
                <a:schemeClr val="dk1"/>
              </a:solidFill>
            </a:endParaRPr>
          </a:p>
          <a:p>
            <a:pPr indent="0" lvl="0" marL="0" rtl="0" algn="l">
              <a:lnSpc>
                <a:spcPct val="115000"/>
              </a:lnSpc>
              <a:spcBef>
                <a:spcPts val="1200"/>
              </a:spcBef>
              <a:spcAft>
                <a:spcPts val="0"/>
              </a:spcAft>
              <a:buNone/>
            </a:pPr>
            <a:r>
              <a:rPr b="1" lang="ko">
                <a:solidFill>
                  <a:schemeClr val="dk1"/>
                </a:solidFill>
              </a:rPr>
              <a:t>Debounce</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ko">
                <a:solidFill>
                  <a:schemeClr val="dk1"/>
                </a:solidFill>
              </a:rPr>
              <a:t>Empêche </a:t>
            </a:r>
            <a:r>
              <a:rPr lang="ko">
                <a:solidFill>
                  <a:schemeClr val="dk1"/>
                </a:solidFill>
              </a:rPr>
              <a:t>l’</a:t>
            </a:r>
            <a:r>
              <a:rPr b="1" lang="ko">
                <a:solidFill>
                  <a:schemeClr val="dk1"/>
                </a:solidFill>
              </a:rPr>
              <a:t>exécution</a:t>
            </a:r>
            <a:r>
              <a:rPr lang="ko">
                <a:solidFill>
                  <a:schemeClr val="dk1"/>
                </a:solidFill>
              </a:rPr>
              <a:t> trop </a:t>
            </a:r>
            <a:r>
              <a:rPr b="1" lang="ko">
                <a:solidFill>
                  <a:schemeClr val="dk1"/>
                </a:solidFill>
              </a:rPr>
              <a:t>fréquente </a:t>
            </a:r>
            <a:r>
              <a:rPr lang="ko">
                <a:solidFill>
                  <a:schemeClr val="dk1"/>
                </a:solidFill>
              </a:rPr>
              <a:t>d’une fonction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ko">
                <a:solidFill>
                  <a:schemeClr val="dk1"/>
                </a:solidFill>
              </a:rPr>
              <a:t>N’exécute la fonction qu’après un d</a:t>
            </a:r>
            <a:r>
              <a:rPr lang="ko">
                <a:solidFill>
                  <a:schemeClr val="dk1"/>
                </a:solidFill>
              </a:rPr>
              <a:t>élai sans nouvelle action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ko">
                <a:solidFill>
                  <a:schemeClr val="dk1"/>
                </a:solidFill>
              </a:rPr>
              <a:t>Optimise les performances côté fron</a:t>
            </a:r>
            <a:r>
              <a:rPr lang="ko">
                <a:solidFill>
                  <a:schemeClr val="dk1"/>
                </a:solidFill>
              </a:rPr>
              <a:t>tend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ko">
                <a:solidFill>
                  <a:schemeClr val="dk1"/>
                </a:solidFill>
              </a:rPr>
              <a:t>Ex</a:t>
            </a:r>
            <a:r>
              <a:rPr lang="ko">
                <a:solidFill>
                  <a:schemeClr val="dk1"/>
                </a:solidFill>
              </a:rPr>
              <a:t>: attendre 300 ms après un saisie → lancer la recherche (HTTP 200)</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ko">
                <a:solidFill>
                  <a:schemeClr val="dk1"/>
                </a:solidFill>
              </a:rPr>
              <a:t>Distributeur de savon automatique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ko">
                <a:solidFill>
                  <a:schemeClr val="dk1"/>
                </a:solidFill>
              </a:rPr>
              <a:t>Ex</a:t>
            </a:r>
            <a:r>
              <a:rPr lang="ko">
                <a:solidFill>
                  <a:schemeClr val="dk1"/>
                </a:solidFill>
              </a:rPr>
              <a:t>: </a:t>
            </a:r>
            <a:r>
              <a:rPr lang="ko">
                <a:solidFill>
                  <a:schemeClr val="dk1"/>
                </a:solidFill>
              </a:rPr>
              <a:t>Recherche en temps réel → debounce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
                <a:solidFill>
                  <a:schemeClr val="dk1"/>
                </a:solidFill>
              </a:rPr>
              <a:t>Throttling et debounce sont au niveau du frontend, mais ne remplace pas rate limiter (middleware).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
                <a:solidFill>
                  <a:schemeClr val="dk1"/>
                </a:solidFill>
              </a:rPr>
              <a:t>Première ligne de défense.</a:t>
            </a:r>
            <a:endParaRPr>
              <a:solidFill>
                <a:schemeClr val="dk1"/>
              </a:solidFill>
            </a:endParaRPr>
          </a:p>
          <a:p>
            <a:pPr indent="0" lvl="0" marL="0" rtl="0" algn="l">
              <a:spcBef>
                <a:spcPts val="1200"/>
              </a:spcBef>
              <a:spcAft>
                <a:spcPts val="0"/>
              </a:spcAft>
              <a:buNone/>
            </a:pPr>
            <a:r>
              <a:t/>
            </a:r>
            <a:endParaRPr>
              <a:solidFill>
                <a:schemeClr val="dk1"/>
              </a:solidFill>
            </a:endParaRPr>
          </a:p>
        </p:txBody>
      </p:sp>
      <p:sp>
        <p:nvSpPr>
          <p:cNvPr id="177" name="Google Shape;177;ga9e51e50d8_2_3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681e3dfb04_0_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400"/>
              <a:t>Différents types d’algo</a:t>
            </a:r>
            <a:endParaRPr b="1" sz="1400"/>
          </a:p>
          <a:p>
            <a:pPr indent="0" lvl="0" marL="0" rtl="0" algn="l">
              <a:spcBef>
                <a:spcPts val="0"/>
              </a:spcBef>
              <a:spcAft>
                <a:spcPts val="0"/>
              </a:spcAft>
              <a:buNone/>
            </a:pPr>
            <a:r>
              <a:t/>
            </a:r>
            <a:endParaRPr b="1"/>
          </a:p>
          <a:p>
            <a:pPr indent="0" lvl="0" marL="0" rtl="0" algn="l">
              <a:spcBef>
                <a:spcPts val="0"/>
              </a:spcBef>
              <a:spcAft>
                <a:spcPts val="0"/>
              </a:spcAft>
              <a:buNone/>
            </a:pPr>
            <a:r>
              <a:rPr lang="ko"/>
              <a:t>E</a:t>
            </a:r>
            <a:r>
              <a:rPr lang="ko"/>
              <a:t>xplorer ensemble 4 types d’algorithme. </a:t>
            </a:r>
            <a:endParaRPr/>
          </a:p>
          <a:p>
            <a:pPr indent="0" lvl="0" marL="0" rtl="0" algn="l">
              <a:spcBef>
                <a:spcPts val="0"/>
              </a:spcBef>
              <a:spcAft>
                <a:spcPts val="0"/>
              </a:spcAft>
              <a:buNone/>
            </a:pPr>
            <a:r>
              <a:t/>
            </a:r>
            <a:endParaRPr/>
          </a:p>
          <a:p>
            <a:pPr indent="0" lvl="0" marL="0" rtl="0" algn="l">
              <a:spcBef>
                <a:spcPts val="0"/>
              </a:spcBef>
              <a:spcAft>
                <a:spcPts val="0"/>
              </a:spcAft>
              <a:buNone/>
            </a:pPr>
            <a:r>
              <a:rPr lang="ko"/>
              <a:t>Pas les seuls qu’on peut retrouver, </a:t>
            </a:r>
            <a:endParaRPr/>
          </a:p>
          <a:p>
            <a:pPr indent="0" lvl="0" marL="0" rtl="0" algn="l">
              <a:spcBef>
                <a:spcPts val="0"/>
              </a:spcBef>
              <a:spcAft>
                <a:spcPts val="0"/>
              </a:spcAft>
              <a:buNone/>
            </a:pPr>
            <a:r>
              <a:rPr lang="ko"/>
              <a:t>mais ceux les plus fréquemment utilisés</a:t>
            </a:r>
            <a:endParaRPr/>
          </a:p>
          <a:p>
            <a:pPr indent="0" lvl="0" marL="0" rtl="0" algn="l">
              <a:spcBef>
                <a:spcPts val="0"/>
              </a:spcBef>
              <a:spcAft>
                <a:spcPts val="0"/>
              </a:spcAft>
              <a:buNone/>
            </a:pPr>
            <a:r>
              <a:t/>
            </a:r>
            <a:endParaRPr/>
          </a:p>
          <a:p>
            <a:pPr indent="0" lvl="0" marL="0" rtl="0" algn="l">
              <a:spcBef>
                <a:spcPts val="0"/>
              </a:spcBef>
              <a:spcAft>
                <a:spcPts val="0"/>
              </a:spcAft>
              <a:buNone/>
            </a:pPr>
            <a:r>
              <a:rPr b="1" lang="ko"/>
              <a:t>Question </a:t>
            </a:r>
            <a:r>
              <a:rPr lang="ko"/>
              <a:t>: Vous pouvez m’en nommer quelques-uns?</a:t>
            </a:r>
            <a:endParaRPr/>
          </a:p>
        </p:txBody>
      </p:sp>
      <p:sp>
        <p:nvSpPr>
          <p:cNvPr id="191" name="Google Shape;191;g3681e3dfb04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57a45a2c4bdc2fc4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400"/>
              <a:t>Token Bucket (Seau à jetons)</a:t>
            </a:r>
            <a:endParaRPr b="1" sz="1400"/>
          </a:p>
          <a:p>
            <a:pPr indent="0" lvl="0" marL="0" rtl="0" algn="l">
              <a:spcBef>
                <a:spcPts val="0"/>
              </a:spcBef>
              <a:spcAft>
                <a:spcPts val="0"/>
              </a:spcAft>
              <a:buNone/>
            </a:pPr>
            <a:r>
              <a:t/>
            </a:r>
            <a:endParaRPr/>
          </a:p>
          <a:p>
            <a:pPr indent="0" lvl="0" marL="0" rtl="0" algn="l">
              <a:spcBef>
                <a:spcPts val="0"/>
              </a:spcBef>
              <a:spcAft>
                <a:spcPts val="0"/>
              </a:spcAft>
              <a:buNone/>
            </a:pPr>
            <a:r>
              <a:rPr lang="ko"/>
              <a:t>Un nombre fixe de jetons est généré à un rythme régulier et stocké dans un seau. Chaque requête consomme un jeton. Si aucun jeton n’est disponible, la requête est refusée ou mise en attente. Le nombre de jetons est plafonné à une capacité maximale.</a:t>
            </a:r>
            <a:endParaRPr/>
          </a:p>
          <a:p>
            <a:pPr indent="0" lvl="0" marL="0" rtl="0" algn="l">
              <a:spcBef>
                <a:spcPts val="0"/>
              </a:spcBef>
              <a:spcAft>
                <a:spcPts val="0"/>
              </a:spcAft>
              <a:buNone/>
            </a:pPr>
            <a:r>
              <a:t/>
            </a:r>
            <a:endParaRPr/>
          </a:p>
          <a:p>
            <a:pPr indent="0" lvl="0" marL="0" rtl="0" algn="l">
              <a:lnSpc>
                <a:spcPct val="115000"/>
              </a:lnSpc>
              <a:spcBef>
                <a:spcPts val="1200"/>
              </a:spcBef>
              <a:spcAft>
                <a:spcPts val="0"/>
              </a:spcAft>
              <a:buClr>
                <a:schemeClr val="dk1"/>
              </a:buClr>
              <a:buSzPts val="1100"/>
              <a:buFont typeface="Arial"/>
              <a:buNone/>
            </a:pPr>
            <a:r>
              <a:rPr b="1" lang="ko"/>
              <a:t>Liste d'instruction:</a:t>
            </a:r>
            <a:endParaRPr b="1"/>
          </a:p>
          <a:p>
            <a:pPr indent="-298450" lvl="0" marL="457200" rtl="0" algn="l">
              <a:lnSpc>
                <a:spcPct val="115000"/>
              </a:lnSpc>
              <a:spcBef>
                <a:spcPts val="1200"/>
              </a:spcBef>
              <a:spcAft>
                <a:spcPts val="0"/>
              </a:spcAft>
              <a:buClr>
                <a:schemeClr val="dk1"/>
              </a:buClr>
              <a:buSzPts val="1100"/>
              <a:buChar char="●"/>
            </a:pPr>
            <a:r>
              <a:rPr lang="ko"/>
              <a:t>Les crédits sont ajouter à la liste avec un débit constant jusqu'à l'atteinte du la capacité maximal</a:t>
            </a:r>
            <a:endParaRPr/>
          </a:p>
          <a:p>
            <a:pPr indent="-298450" lvl="0" marL="457200" rtl="0" algn="l">
              <a:lnSpc>
                <a:spcPct val="115000"/>
              </a:lnSpc>
              <a:spcBef>
                <a:spcPts val="0"/>
              </a:spcBef>
              <a:spcAft>
                <a:spcPts val="0"/>
              </a:spcAft>
              <a:buClr>
                <a:schemeClr val="dk1"/>
              </a:buClr>
              <a:buSzPts val="1100"/>
              <a:buChar char="●"/>
            </a:pPr>
            <a:r>
              <a:rPr lang="ko"/>
              <a:t>Lorsqu'un utilisateur lance une requête, on regarde s'il y a un crédit de disponible dans la liste</a:t>
            </a:r>
            <a:endParaRPr/>
          </a:p>
          <a:p>
            <a:pPr indent="-298450" lvl="1" marL="914400" rtl="0" algn="l">
              <a:lnSpc>
                <a:spcPct val="115000"/>
              </a:lnSpc>
              <a:spcBef>
                <a:spcPts val="0"/>
              </a:spcBef>
              <a:spcAft>
                <a:spcPts val="0"/>
              </a:spcAft>
              <a:buClr>
                <a:schemeClr val="dk1"/>
              </a:buClr>
              <a:buSzPts val="1100"/>
              <a:buChar char="○"/>
            </a:pPr>
            <a:r>
              <a:rPr lang="ko"/>
              <a:t>Si oui, on execute la requête</a:t>
            </a:r>
            <a:endParaRPr/>
          </a:p>
          <a:p>
            <a:pPr indent="-298450" lvl="1" marL="914400" rtl="0" algn="l">
              <a:lnSpc>
                <a:spcPct val="115000"/>
              </a:lnSpc>
              <a:spcBef>
                <a:spcPts val="0"/>
              </a:spcBef>
              <a:spcAft>
                <a:spcPts val="0"/>
              </a:spcAft>
              <a:buClr>
                <a:schemeClr val="dk1"/>
              </a:buClr>
              <a:buSzPts val="1100"/>
              <a:buChar char="○"/>
            </a:pPr>
            <a:r>
              <a:rPr lang="ko"/>
              <a:t>Si non, on annule la requête</a:t>
            </a:r>
            <a:endParaRPr/>
          </a:p>
          <a:p>
            <a:pPr indent="0" lvl="0" marL="0" rtl="0" algn="l">
              <a:lnSpc>
                <a:spcPct val="115000"/>
              </a:lnSpc>
              <a:spcBef>
                <a:spcPts val="1200"/>
              </a:spcBef>
              <a:spcAft>
                <a:spcPts val="0"/>
              </a:spcAft>
              <a:buNone/>
            </a:pPr>
            <a:r>
              <a:rPr b="1" lang="ko"/>
              <a:t>Paramètres:</a:t>
            </a:r>
            <a:endParaRPr b="1"/>
          </a:p>
          <a:p>
            <a:pPr indent="0" lvl="0" marL="0" rtl="0" algn="l">
              <a:lnSpc>
                <a:spcPct val="115000"/>
              </a:lnSpc>
              <a:spcBef>
                <a:spcPts val="1200"/>
              </a:spcBef>
              <a:spcAft>
                <a:spcPts val="0"/>
              </a:spcAft>
              <a:buNone/>
            </a:pPr>
            <a:r>
              <a:rPr lang="ko"/>
              <a:t>limit → nombre max de jetons</a:t>
            </a:r>
            <a:endParaRPr/>
          </a:p>
          <a:p>
            <a:pPr indent="0" lvl="0" marL="0" rtl="0" algn="l">
              <a:lnSpc>
                <a:spcPct val="115000"/>
              </a:lnSpc>
              <a:spcBef>
                <a:spcPts val="1200"/>
              </a:spcBef>
              <a:spcAft>
                <a:spcPts val="1200"/>
              </a:spcAft>
              <a:buNone/>
            </a:pPr>
            <a:r>
              <a:rPr lang="ko"/>
              <a:t>refillRate → nombre de jetons ajoutés par seconde</a:t>
            </a:r>
            <a:endParaRPr/>
          </a:p>
        </p:txBody>
      </p:sp>
      <p:sp>
        <p:nvSpPr>
          <p:cNvPr id="204" name="Google Shape;204;g57a45a2c4bdc2fc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57a45a2c4bdc2fc4_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ko">
                <a:solidFill>
                  <a:schemeClr val="dk1"/>
                </a:solidFill>
              </a:rPr>
              <a:t>Avantages: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ko">
                <a:solidFill>
                  <a:schemeClr val="dk1"/>
                </a:solidFill>
              </a:rPr>
              <a:t>Flexible pour la gestion des rafales de requêtes à court terme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ko">
                <a:solidFill>
                  <a:schemeClr val="dk1"/>
                </a:solidFill>
              </a:rPr>
              <a:t>Quand même facile à comprendre et à implémenter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ko">
                <a:solidFill>
                  <a:schemeClr val="dk1"/>
                </a:solidFill>
              </a:rPr>
              <a:t>On peut facilement modifier les configs selon le type de la requête. Peut-être on veut que les requêtes plus demandante fasses sortir deux tokens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ko">
                <a:solidFill>
                  <a:schemeClr val="dk1"/>
                </a:solidFill>
              </a:rPr>
              <a:t>Désavantages: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ko">
                <a:solidFill>
                  <a:schemeClr val="dk1"/>
                </a:solidFill>
              </a:rPr>
              <a:t>Prend beaucoup de mémoire puisqu'il faut stocker la liste de crédits pour chaque user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ko">
                <a:solidFill>
                  <a:schemeClr val="dk1"/>
                </a:solidFill>
              </a:rPr>
              <a:t>On ne peut pas garantir que les requêtes seront réparties uniformément dans le temps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ko">
                <a:solidFill>
                  <a:schemeClr val="dk1"/>
                </a:solidFill>
              </a:rPr>
              <a:t>Les ajustements des variables comme la capacité maximal et le débit sont complexe à déterminer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ko">
                <a:solidFill>
                  <a:schemeClr val="dk1"/>
                </a:solidFill>
              </a:rPr>
              <a:t>Contexte:</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ko">
                <a:solidFill>
                  <a:schemeClr val="dk1"/>
                </a:solidFill>
              </a:rPr>
              <a:t>Utilisé surtout pour les APIs publiques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ko">
                <a:solidFill>
                  <a:schemeClr val="dk1"/>
                </a:solidFill>
              </a:rPr>
              <a:t>Ça permet de bloquer l'accès à un user ou une adresse IP, tout en restant fonctionnel pour les autres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ko">
                <a:solidFill>
                  <a:schemeClr val="dk1"/>
                </a:solidFill>
              </a:rPr>
              <a:t>Bloquer accès seulement à une adresse IP</a:t>
            </a:r>
            <a:endParaRPr>
              <a:solidFill>
                <a:schemeClr val="dk1"/>
              </a:solidFill>
            </a:endParaRPr>
          </a:p>
          <a:p>
            <a:pPr indent="0" lvl="0" marL="0" rtl="0" algn="l">
              <a:lnSpc>
                <a:spcPct val="115000"/>
              </a:lnSpc>
              <a:spcBef>
                <a:spcPts val="1200"/>
              </a:spcBef>
              <a:spcAft>
                <a:spcPts val="0"/>
              </a:spcAft>
              <a:buNone/>
            </a:pPr>
            <a:r>
              <a:rPr lang="ko">
                <a:solidFill>
                  <a:schemeClr val="dk1"/>
                </a:solidFill>
              </a:rPr>
              <a:t>Stripe</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ko">
                <a:solidFill>
                  <a:srgbClr val="188038"/>
                </a:solidFill>
                <a:latin typeface="Roboto Mono"/>
                <a:ea typeface="Roboto Mono"/>
                <a:cs typeface="Roboto Mono"/>
                <a:sym typeface="Roboto Mono"/>
              </a:rPr>
              <a:t>limit = 500</a:t>
            </a:r>
            <a:endParaRPr>
              <a:solidFill>
                <a:srgbClr val="188038"/>
              </a:solidFill>
              <a:latin typeface="Roboto Mono"/>
              <a:ea typeface="Roboto Mono"/>
              <a:cs typeface="Roboto Mono"/>
              <a:sym typeface="Roboto Mono"/>
            </a:endParaRPr>
          </a:p>
          <a:p>
            <a:pPr indent="-298450" lvl="0" marL="457200" rtl="0" algn="l">
              <a:lnSpc>
                <a:spcPct val="115000"/>
              </a:lnSpc>
              <a:spcBef>
                <a:spcPts val="0"/>
              </a:spcBef>
              <a:spcAft>
                <a:spcPts val="0"/>
              </a:spcAft>
              <a:buClr>
                <a:schemeClr val="dk1"/>
              </a:buClr>
              <a:buSzPts val="1100"/>
              <a:buChar char="●"/>
            </a:pPr>
            <a:r>
              <a:rPr lang="ko">
                <a:solidFill>
                  <a:srgbClr val="188038"/>
                </a:solidFill>
                <a:latin typeface="Roboto Mono"/>
                <a:ea typeface="Roboto Mono"/>
                <a:cs typeface="Roboto Mono"/>
                <a:sym typeface="Roboto Mono"/>
              </a:rPr>
              <a:t>refillInterval = 0.01s</a:t>
            </a:r>
            <a:endParaRPr>
              <a:solidFill>
                <a:srgbClr val="188038"/>
              </a:solidFill>
              <a:latin typeface="Roboto Mono"/>
              <a:ea typeface="Roboto Mono"/>
              <a:cs typeface="Roboto Mono"/>
              <a:sym typeface="Roboto Mono"/>
            </a:endParaRPr>
          </a:p>
          <a:p>
            <a:pPr indent="0" lvl="0" marL="0" rtl="0" algn="l">
              <a:lnSpc>
                <a:spcPct val="115000"/>
              </a:lnSpc>
              <a:spcBef>
                <a:spcPts val="1200"/>
              </a:spcBef>
              <a:spcAft>
                <a:spcPts val="0"/>
              </a:spcAft>
              <a:buNone/>
            </a:pPr>
            <a:r>
              <a:rPr lang="ko">
                <a:solidFill>
                  <a:schemeClr val="dk1"/>
                </a:solidFill>
              </a:rPr>
              <a:t>OpenAI (Accès gratuit à GPT-3.5)</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ko">
                <a:solidFill>
                  <a:srgbClr val="188038"/>
                </a:solidFill>
                <a:latin typeface="Roboto Mono"/>
                <a:ea typeface="Roboto Mono"/>
                <a:cs typeface="Roboto Mono"/>
                <a:sym typeface="Roboto Mono"/>
              </a:rPr>
              <a:t>limit = 200</a:t>
            </a:r>
            <a:endParaRPr>
              <a:solidFill>
                <a:srgbClr val="188038"/>
              </a:solidFill>
              <a:latin typeface="Roboto Mono"/>
              <a:ea typeface="Roboto Mono"/>
              <a:cs typeface="Roboto Mono"/>
              <a:sym typeface="Roboto Mono"/>
            </a:endParaRPr>
          </a:p>
          <a:p>
            <a:pPr indent="-298450" lvl="0" marL="457200" rtl="0" algn="l">
              <a:lnSpc>
                <a:spcPct val="115000"/>
              </a:lnSpc>
              <a:spcBef>
                <a:spcPts val="0"/>
              </a:spcBef>
              <a:spcAft>
                <a:spcPts val="0"/>
              </a:spcAft>
              <a:buClr>
                <a:schemeClr val="dk1"/>
              </a:buClr>
              <a:buSzPts val="1100"/>
              <a:buChar char="●"/>
            </a:pPr>
            <a:r>
              <a:rPr lang="ko">
                <a:solidFill>
                  <a:srgbClr val="188038"/>
                </a:solidFill>
                <a:latin typeface="Roboto Mono"/>
                <a:ea typeface="Roboto Mono"/>
                <a:cs typeface="Roboto Mono"/>
                <a:sym typeface="Roboto Mono"/>
              </a:rPr>
              <a:t>refillInterval = 86400s / 200 (7min)</a:t>
            </a:r>
            <a:endParaRPr>
              <a:solidFill>
                <a:srgbClr val="188038"/>
              </a:solidFill>
              <a:latin typeface="Roboto Mono"/>
              <a:ea typeface="Roboto Mono"/>
              <a:cs typeface="Roboto Mono"/>
              <a:sym typeface="Roboto Mono"/>
            </a:endParaRPr>
          </a:p>
          <a:p>
            <a:pPr indent="0" lvl="0" marL="0" rtl="0" algn="l">
              <a:spcBef>
                <a:spcPts val="1200"/>
              </a:spcBef>
              <a:spcAft>
                <a:spcPts val="0"/>
              </a:spcAft>
              <a:buNone/>
            </a:pPr>
            <a:r>
              <a:t/>
            </a:r>
            <a:endParaRPr/>
          </a:p>
        </p:txBody>
      </p:sp>
      <p:sp>
        <p:nvSpPr>
          <p:cNvPr id="215" name="Google Shape;215;g57a45a2c4bdc2fc4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6e863c53c2dfddd_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ko" sz="1400"/>
              <a:t>Fixed Window (Fenêtre fixe)</a:t>
            </a:r>
            <a:endParaRPr b="1" sz="1400"/>
          </a:p>
          <a:p>
            <a:pPr indent="0" lvl="0" marL="0" rtl="0" algn="l">
              <a:lnSpc>
                <a:spcPct val="115000"/>
              </a:lnSpc>
              <a:spcBef>
                <a:spcPts val="1200"/>
              </a:spcBef>
              <a:spcAft>
                <a:spcPts val="0"/>
              </a:spcAft>
              <a:buClr>
                <a:schemeClr val="dk1"/>
              </a:buClr>
              <a:buSzPts val="1100"/>
              <a:buFont typeface="Arial"/>
              <a:buNone/>
            </a:pPr>
            <a:r>
              <a:rPr lang="ko"/>
              <a:t>Un nombre fixe de requêtes peut être effectué dans une fenêtre de temps prédéfinie. Chaque requête incrémente un compteur, qui est réinitialisé à zéro au début de chaque nouvelle fenêtre.</a:t>
            </a:r>
            <a:endParaRPr/>
          </a:p>
          <a:p>
            <a:pPr indent="0" lvl="0" marL="0" rtl="0" algn="l">
              <a:lnSpc>
                <a:spcPct val="115000"/>
              </a:lnSpc>
              <a:spcBef>
                <a:spcPts val="1200"/>
              </a:spcBef>
              <a:spcAft>
                <a:spcPts val="0"/>
              </a:spcAft>
              <a:buClr>
                <a:schemeClr val="dk1"/>
              </a:buClr>
              <a:buSzPts val="1100"/>
              <a:buFont typeface="Arial"/>
              <a:buNone/>
            </a:pPr>
            <a:r>
              <a:rPr b="1" lang="ko"/>
              <a:t>Liste d'instruction:</a:t>
            </a:r>
            <a:endParaRPr b="1"/>
          </a:p>
          <a:p>
            <a:pPr indent="-298450" lvl="0" marL="457200" rtl="0" algn="l">
              <a:lnSpc>
                <a:spcPct val="115000"/>
              </a:lnSpc>
              <a:spcBef>
                <a:spcPts val="1200"/>
              </a:spcBef>
              <a:spcAft>
                <a:spcPts val="0"/>
              </a:spcAft>
              <a:buClr>
                <a:schemeClr val="dk1"/>
              </a:buClr>
              <a:buSzPts val="1100"/>
              <a:buChar char="●"/>
            </a:pPr>
            <a:r>
              <a:rPr lang="ko"/>
              <a:t>Lorsqu'un utilisateur lance une requête, on regarde si le nombre de requête exécuté dans le lapse de temps est supérieur à la limite</a:t>
            </a:r>
            <a:endParaRPr/>
          </a:p>
          <a:p>
            <a:pPr indent="-298450" lvl="1" marL="914400" rtl="0" algn="l">
              <a:lnSpc>
                <a:spcPct val="115000"/>
              </a:lnSpc>
              <a:spcBef>
                <a:spcPts val="0"/>
              </a:spcBef>
              <a:spcAft>
                <a:spcPts val="0"/>
              </a:spcAft>
              <a:buClr>
                <a:schemeClr val="dk1"/>
              </a:buClr>
              <a:buSzPts val="1100"/>
              <a:buChar char="○"/>
            </a:pPr>
            <a:r>
              <a:rPr lang="ko"/>
              <a:t>Si oui, on annule la requête</a:t>
            </a:r>
            <a:endParaRPr/>
          </a:p>
          <a:p>
            <a:pPr indent="-298450" lvl="1" marL="914400" rtl="0" algn="l">
              <a:lnSpc>
                <a:spcPct val="115000"/>
              </a:lnSpc>
              <a:spcBef>
                <a:spcPts val="0"/>
              </a:spcBef>
              <a:spcAft>
                <a:spcPts val="0"/>
              </a:spcAft>
              <a:buClr>
                <a:schemeClr val="dk1"/>
              </a:buClr>
              <a:buSzPts val="1100"/>
              <a:buChar char="○"/>
            </a:pPr>
            <a:r>
              <a:rPr lang="ko"/>
              <a:t>Si non, on execute la requête</a:t>
            </a:r>
            <a:endParaRPr/>
          </a:p>
          <a:p>
            <a:pPr indent="0" lvl="0" marL="0" rtl="0" algn="l">
              <a:spcBef>
                <a:spcPts val="1200"/>
              </a:spcBef>
              <a:spcAft>
                <a:spcPts val="0"/>
              </a:spcAft>
              <a:buNone/>
            </a:pPr>
            <a:r>
              <a:rPr b="1" lang="ko"/>
              <a:t>Paramètres:</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ko"/>
              <a:t>limit → nombre max de requêtes par fenêtre</a:t>
            </a:r>
            <a:endParaRPr/>
          </a:p>
          <a:p>
            <a:pPr indent="0" lvl="0" marL="0" rtl="0" algn="l">
              <a:spcBef>
                <a:spcPts val="0"/>
              </a:spcBef>
              <a:spcAft>
                <a:spcPts val="0"/>
              </a:spcAft>
              <a:buNone/>
            </a:pPr>
            <a:r>
              <a:rPr lang="ko"/>
              <a:t>windowDuration → durée d’une fenêtre</a:t>
            </a:r>
            <a:endParaRPr/>
          </a:p>
          <a:p>
            <a:pPr indent="0" lvl="0" marL="0" rtl="0" algn="l">
              <a:spcBef>
                <a:spcPts val="0"/>
              </a:spcBef>
              <a:spcAft>
                <a:spcPts val="0"/>
              </a:spcAft>
              <a:buNone/>
            </a:pPr>
            <a:r>
              <a:t/>
            </a:r>
            <a:endParaRPr/>
          </a:p>
          <a:p>
            <a:pPr indent="0" lvl="0" marL="0" rtl="0" algn="l">
              <a:spcBef>
                <a:spcPts val="0"/>
              </a:spcBef>
              <a:spcAft>
                <a:spcPts val="0"/>
              </a:spcAft>
              <a:buNone/>
            </a:pPr>
            <a:r>
              <a:rPr b="1" lang="ko"/>
              <a:t>Exemple</a:t>
            </a:r>
            <a:r>
              <a:rPr lang="ko"/>
              <a:t>:</a:t>
            </a:r>
            <a:endParaRPr/>
          </a:p>
          <a:p>
            <a:pPr indent="0" lvl="0" marL="0" rtl="0" algn="l">
              <a:spcBef>
                <a:spcPts val="0"/>
              </a:spcBef>
              <a:spcAft>
                <a:spcPts val="0"/>
              </a:spcAft>
              <a:buNone/>
            </a:pPr>
            <a:r>
              <a:rPr lang="ko"/>
              <a:t>Parking au parc d’attraction (API)</a:t>
            </a:r>
            <a:endParaRPr/>
          </a:p>
          <a:p>
            <a:pPr indent="0" lvl="0" marL="0" rtl="0" algn="l">
              <a:spcBef>
                <a:spcPts val="0"/>
              </a:spcBef>
              <a:spcAft>
                <a:spcPts val="0"/>
              </a:spcAft>
              <a:buNone/>
            </a:pPr>
            <a:r>
              <a:rPr lang="ko"/>
              <a:t>Automobile (requête, token)</a:t>
            </a:r>
            <a:endParaRPr/>
          </a:p>
          <a:p>
            <a:pPr indent="0" lvl="0" marL="0" rtl="0" algn="l">
              <a:spcBef>
                <a:spcPts val="0"/>
              </a:spcBef>
              <a:spcAft>
                <a:spcPts val="0"/>
              </a:spcAft>
              <a:buNone/>
            </a:pPr>
            <a:r>
              <a:rPr lang="ko"/>
              <a:t>Brigadier (rate limiter)</a:t>
            </a:r>
            <a:endParaRPr/>
          </a:p>
          <a:p>
            <a:pPr indent="0" lvl="0" marL="0" rtl="0" algn="l">
              <a:spcBef>
                <a:spcPts val="0"/>
              </a:spcBef>
              <a:spcAft>
                <a:spcPts val="0"/>
              </a:spcAft>
              <a:buNone/>
            </a:pPr>
            <a:r>
              <a:rPr lang="ko"/>
              <a:t>Le lendemain matin le parking est vide et vous pouvez vous parker</a:t>
            </a:r>
            <a:endParaRPr/>
          </a:p>
        </p:txBody>
      </p:sp>
      <p:sp>
        <p:nvSpPr>
          <p:cNvPr id="225" name="Google Shape;225;g16e863c53c2dfddd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www.pptmon.com/" TargetMode="External"/><Relationship Id="rId3" Type="http://schemas.openxmlformats.org/officeDocument/2006/relationships/image" Target="../media/image3.png"/><Relationship Id="rId4" Type="http://schemas.openxmlformats.org/officeDocument/2006/relationships/hyperlink" Target="http://www.pptmon.com/" TargetMode="External"/><Relationship Id="rId5" Type="http://schemas.openxmlformats.org/officeDocument/2006/relationships/image" Target="../media/image2.png"/><Relationship Id="rId6"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www.pptmon.com/" TargetMode="External"/><Relationship Id="rId3" Type="http://schemas.openxmlformats.org/officeDocument/2006/relationships/image" Target="../media/image3.png"/><Relationship Id="rId4" Type="http://schemas.openxmlformats.org/officeDocument/2006/relationships/hyperlink" Target="http://www.pptmon.com/" TargetMode="External"/><Relationship Id="rId5" Type="http://schemas.openxmlformats.org/officeDocument/2006/relationships/image" Target="../media/image2.png"/><Relationship Id="rId6"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www.pptmon.com/" TargetMode="External"/><Relationship Id="rId3" Type="http://schemas.openxmlformats.org/officeDocument/2006/relationships/image" Target="../media/image3.png"/><Relationship Id="rId4" Type="http://schemas.openxmlformats.org/officeDocument/2006/relationships/hyperlink" Target="http://www.pptmon.com/" TargetMode="External"/><Relationship Id="rId5" Type="http://schemas.openxmlformats.org/officeDocument/2006/relationships/image" Target="../media/image2.png"/><Relationship Id="rId6"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www.pptmon.com/" TargetMode="External"/><Relationship Id="rId3" Type="http://schemas.openxmlformats.org/officeDocument/2006/relationships/image" Target="../media/image3.png"/><Relationship Id="rId4" Type="http://schemas.openxmlformats.org/officeDocument/2006/relationships/hyperlink" Target="http://www.pptmon.com/" TargetMode="External"/><Relationship Id="rId5" Type="http://schemas.openxmlformats.org/officeDocument/2006/relationships/image" Target="../media/image2.png"/><Relationship Id="rId6"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www.pptmon.com/" TargetMode="External"/><Relationship Id="rId3" Type="http://schemas.openxmlformats.org/officeDocument/2006/relationships/image" Target="../media/image3.png"/><Relationship Id="rId4" Type="http://schemas.openxmlformats.org/officeDocument/2006/relationships/hyperlink" Target="http://www.pptmon.com/" TargetMode="External"/><Relationship Id="rId5" Type="http://schemas.openxmlformats.org/officeDocument/2006/relationships/image" Target="../media/image2.png"/><Relationship Id="rId6"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www.pptmon.com/" TargetMode="External"/><Relationship Id="rId3" Type="http://schemas.openxmlformats.org/officeDocument/2006/relationships/image" Target="../media/image3.png"/><Relationship Id="rId4" Type="http://schemas.openxmlformats.org/officeDocument/2006/relationships/hyperlink" Target="http://www.pptmon.com/" TargetMode="External"/><Relationship Id="rId5"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www.pptmon.com/" TargetMode="External"/><Relationship Id="rId3" Type="http://schemas.openxmlformats.org/officeDocument/2006/relationships/image" Target="../media/image3.png"/><Relationship Id="rId4" Type="http://schemas.openxmlformats.org/officeDocument/2006/relationships/hyperlink" Target="http://www.pptmon.com/" TargetMode="External"/><Relationship Id="rId5" Type="http://schemas.openxmlformats.org/officeDocument/2006/relationships/image" Target="../media/image2.png"/><Relationship Id="rId6"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www.pptmon.com/" TargetMode="External"/><Relationship Id="rId3" Type="http://schemas.openxmlformats.org/officeDocument/2006/relationships/image" Target="../media/image3.png"/><Relationship Id="rId4" Type="http://schemas.openxmlformats.org/officeDocument/2006/relationships/hyperlink" Target="http://www.pptmon.com/" TargetMode="External"/><Relationship Id="rId5" Type="http://schemas.openxmlformats.org/officeDocument/2006/relationships/image" Target="../media/image2.png"/><Relationship Id="rId6"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www.pptmon.com/" TargetMode="External"/><Relationship Id="rId3" Type="http://schemas.openxmlformats.org/officeDocument/2006/relationships/image" Target="../media/image3.png"/><Relationship Id="rId4" Type="http://schemas.openxmlformats.org/officeDocument/2006/relationships/hyperlink" Target="http://www.pptmon.com/" TargetMode="External"/><Relationship Id="rId5" Type="http://schemas.openxmlformats.org/officeDocument/2006/relationships/image" Target="../media/image2.png"/><Relationship Id="rId6"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www.pptmon.com/" TargetMode="External"/><Relationship Id="rId3" Type="http://schemas.openxmlformats.org/officeDocument/2006/relationships/image" Target="../media/image3.png"/><Relationship Id="rId4" Type="http://schemas.openxmlformats.org/officeDocument/2006/relationships/hyperlink" Target="http://www.pptmon.com/" TargetMode="External"/><Relationship Id="rId5" Type="http://schemas.openxmlformats.org/officeDocument/2006/relationships/image" Target="../media/image2.png"/><Relationship Id="rId6"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www.pptmon.com/" TargetMode="External"/><Relationship Id="rId3" Type="http://schemas.openxmlformats.org/officeDocument/2006/relationships/image" Target="../media/image3.png"/><Relationship Id="rId4" Type="http://schemas.openxmlformats.org/officeDocument/2006/relationships/hyperlink" Target="http://www.pptmon.com/" TargetMode="External"/><Relationship Id="rId5" Type="http://schemas.openxmlformats.org/officeDocument/2006/relationships/image" Target="../media/image2.png"/><Relationship Id="rId6"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www.pptmon.com/" TargetMode="External"/><Relationship Id="rId3" Type="http://schemas.openxmlformats.org/officeDocument/2006/relationships/image" Target="../media/image3.png"/><Relationship Id="rId4" Type="http://schemas.openxmlformats.org/officeDocument/2006/relationships/hyperlink" Target="http://www.pptmon.com/" TargetMode="External"/><Relationship Id="rId5" Type="http://schemas.openxmlformats.org/officeDocument/2006/relationships/image" Target="../media/image2.png"/><Relationship Id="rId6"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www.pptmon.com/" TargetMode="External"/><Relationship Id="rId3" Type="http://schemas.openxmlformats.org/officeDocument/2006/relationships/image" Target="../media/image3.png"/><Relationship Id="rId4" Type="http://schemas.openxmlformats.org/officeDocument/2006/relationships/hyperlink" Target="http://www.pptmon.com/"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www.pptmon.com/" TargetMode="External"/><Relationship Id="rId3" Type="http://schemas.openxmlformats.org/officeDocument/2006/relationships/image" Target="../media/image3.png"/><Relationship Id="rId4" Type="http://schemas.openxmlformats.org/officeDocument/2006/relationships/hyperlink" Target="http://www.pptmon.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MON title" showMasterSp="0">
  <p:cSld name="PPTMON title">
    <p:spTree>
      <p:nvGrpSpPr>
        <p:cNvPr id="51" name="Shape 51"/>
        <p:cNvGrpSpPr/>
        <p:nvPr/>
      </p:nvGrpSpPr>
      <p:grpSpPr>
        <a:xfrm>
          <a:off x="0" y="0"/>
          <a:ext cx="0" cy="0"/>
          <a:chOff x="0" y="0"/>
          <a:chExt cx="0" cy="0"/>
        </a:xfrm>
      </p:grpSpPr>
      <p:pic>
        <p:nvPicPr>
          <p:cNvPr id="52" name="Google Shape;52;p14">
            <a:hlinkClick r:id="rId2"/>
          </p:cNvPr>
          <p:cNvPicPr preferRelativeResize="0"/>
          <p:nvPr/>
        </p:nvPicPr>
        <p:blipFill rotWithShape="1">
          <a:blip r:embed="rId3">
            <a:alphaModFix/>
          </a:blip>
          <a:srcRect b="0" l="0" r="0" t="0"/>
          <a:stretch/>
        </p:blipFill>
        <p:spPr>
          <a:xfrm>
            <a:off x="4235427" y="5297943"/>
            <a:ext cx="1853804" cy="142875"/>
          </a:xfrm>
          <a:prstGeom prst="rect">
            <a:avLst/>
          </a:prstGeom>
          <a:noFill/>
          <a:ln>
            <a:noFill/>
          </a:ln>
        </p:spPr>
      </p:pic>
      <p:sp>
        <p:nvSpPr>
          <p:cNvPr id="53" name="Google Shape;53;p14"/>
          <p:cNvSpPr txBox="1"/>
          <p:nvPr/>
        </p:nvSpPr>
        <p:spPr>
          <a:xfrm>
            <a:off x="3054769" y="5297943"/>
            <a:ext cx="2017973" cy="184666"/>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ko" sz="800" u="sng" cap="none" strike="noStrike">
                <a:solidFill>
                  <a:schemeClr val="dk1"/>
                </a:solidFill>
                <a:latin typeface="Arial"/>
                <a:ea typeface="Arial"/>
                <a:cs typeface="Arial"/>
                <a:sym typeface="Arial"/>
                <a:hlinkClick r:id="rId4">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54" name="Google Shape;54;p14"/>
          <p:cNvPicPr preferRelativeResize="0"/>
          <p:nvPr/>
        </p:nvPicPr>
        <p:blipFill rotWithShape="1">
          <a:blip r:embed="rId5">
            <a:alphaModFix/>
          </a:blip>
          <a:srcRect b="0" l="0" r="0" t="0"/>
          <a:stretch/>
        </p:blipFill>
        <p:spPr>
          <a:xfrm>
            <a:off x="6524624" y="2157629"/>
            <a:ext cx="2619374" cy="2985871"/>
          </a:xfrm>
          <a:prstGeom prst="rect">
            <a:avLst/>
          </a:prstGeom>
          <a:noFill/>
          <a:ln>
            <a:noFill/>
          </a:ln>
        </p:spPr>
      </p:pic>
      <p:pic>
        <p:nvPicPr>
          <p:cNvPr id="55" name="Google Shape;55;p14"/>
          <p:cNvPicPr preferRelativeResize="0"/>
          <p:nvPr/>
        </p:nvPicPr>
        <p:blipFill rotWithShape="1">
          <a:blip r:embed="rId6">
            <a:alphaModFix/>
          </a:blip>
          <a:srcRect b="0" l="0" r="0" t="0"/>
          <a:stretch/>
        </p:blipFill>
        <p:spPr>
          <a:xfrm>
            <a:off x="1" y="0"/>
            <a:ext cx="2158709" cy="3581400"/>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PTMON slide">
  <p:cSld name="1_PPTMON slide">
    <p:spTree>
      <p:nvGrpSpPr>
        <p:cNvPr id="56" name="Shape 56"/>
        <p:cNvGrpSpPr/>
        <p:nvPr/>
      </p:nvGrpSpPr>
      <p:grpSpPr>
        <a:xfrm>
          <a:off x="0" y="0"/>
          <a:ext cx="0" cy="0"/>
          <a:chOff x="0" y="0"/>
          <a:chExt cx="0" cy="0"/>
        </a:xfrm>
      </p:grpSpPr>
      <p:pic>
        <p:nvPicPr>
          <p:cNvPr id="57" name="Google Shape;57;p15">
            <a:hlinkClick r:id="rId2"/>
          </p:cNvPr>
          <p:cNvPicPr preferRelativeResize="0"/>
          <p:nvPr/>
        </p:nvPicPr>
        <p:blipFill rotWithShape="1">
          <a:blip r:embed="rId3">
            <a:alphaModFix/>
          </a:blip>
          <a:srcRect b="0" l="0" r="0" t="0"/>
          <a:stretch/>
        </p:blipFill>
        <p:spPr>
          <a:xfrm>
            <a:off x="4235427" y="5297943"/>
            <a:ext cx="1853804" cy="142875"/>
          </a:xfrm>
          <a:prstGeom prst="rect">
            <a:avLst/>
          </a:prstGeom>
          <a:noFill/>
          <a:ln>
            <a:noFill/>
          </a:ln>
        </p:spPr>
      </p:pic>
      <p:sp>
        <p:nvSpPr>
          <p:cNvPr id="58" name="Google Shape;58;p15"/>
          <p:cNvSpPr txBox="1"/>
          <p:nvPr/>
        </p:nvSpPr>
        <p:spPr>
          <a:xfrm>
            <a:off x="3054769" y="5297943"/>
            <a:ext cx="2017973" cy="184666"/>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4">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59" name="Google Shape;59;p15"/>
          <p:cNvPicPr preferRelativeResize="0"/>
          <p:nvPr/>
        </p:nvPicPr>
        <p:blipFill rotWithShape="1">
          <a:blip r:embed="rId5">
            <a:alphaModFix/>
          </a:blip>
          <a:srcRect b="0" l="0" r="0" t="0"/>
          <a:stretch/>
        </p:blipFill>
        <p:spPr>
          <a:xfrm rot="10800000">
            <a:off x="1" y="0"/>
            <a:ext cx="1295755" cy="1477054"/>
          </a:xfrm>
          <a:prstGeom prst="rect">
            <a:avLst/>
          </a:prstGeom>
          <a:noFill/>
          <a:ln>
            <a:noFill/>
          </a:ln>
        </p:spPr>
      </p:pic>
      <p:pic>
        <p:nvPicPr>
          <p:cNvPr id="60" name="Google Shape;60;p15"/>
          <p:cNvPicPr preferRelativeResize="0"/>
          <p:nvPr/>
        </p:nvPicPr>
        <p:blipFill rotWithShape="1">
          <a:blip r:embed="rId6">
            <a:alphaModFix/>
          </a:blip>
          <a:srcRect b="0" l="0" r="0" t="0"/>
          <a:stretch/>
        </p:blipFill>
        <p:spPr>
          <a:xfrm rot="10800000">
            <a:off x="8076128" y="3371850"/>
            <a:ext cx="1067872" cy="1771650"/>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PPTMON slide">
  <p:cSld name="2_PPTMON slide">
    <p:spTree>
      <p:nvGrpSpPr>
        <p:cNvPr id="61" name="Shape 61"/>
        <p:cNvGrpSpPr/>
        <p:nvPr/>
      </p:nvGrpSpPr>
      <p:grpSpPr>
        <a:xfrm>
          <a:off x="0" y="0"/>
          <a:ext cx="0" cy="0"/>
          <a:chOff x="0" y="0"/>
          <a:chExt cx="0" cy="0"/>
        </a:xfrm>
      </p:grpSpPr>
      <p:pic>
        <p:nvPicPr>
          <p:cNvPr id="62" name="Google Shape;62;p16">
            <a:hlinkClick r:id="rId2"/>
          </p:cNvPr>
          <p:cNvPicPr preferRelativeResize="0"/>
          <p:nvPr/>
        </p:nvPicPr>
        <p:blipFill rotWithShape="1">
          <a:blip r:embed="rId3">
            <a:alphaModFix/>
          </a:blip>
          <a:srcRect b="0" l="0" r="0" t="0"/>
          <a:stretch/>
        </p:blipFill>
        <p:spPr>
          <a:xfrm>
            <a:off x="4235427" y="5297943"/>
            <a:ext cx="1853804" cy="142875"/>
          </a:xfrm>
          <a:prstGeom prst="rect">
            <a:avLst/>
          </a:prstGeom>
          <a:noFill/>
          <a:ln>
            <a:noFill/>
          </a:ln>
        </p:spPr>
      </p:pic>
      <p:sp>
        <p:nvSpPr>
          <p:cNvPr id="63" name="Google Shape;63;p16"/>
          <p:cNvSpPr txBox="1"/>
          <p:nvPr/>
        </p:nvSpPr>
        <p:spPr>
          <a:xfrm>
            <a:off x="3054769" y="5297943"/>
            <a:ext cx="2017973" cy="184666"/>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4">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64" name="Google Shape;64;p16"/>
          <p:cNvPicPr preferRelativeResize="0"/>
          <p:nvPr/>
        </p:nvPicPr>
        <p:blipFill rotWithShape="1">
          <a:blip r:embed="rId5">
            <a:alphaModFix/>
          </a:blip>
          <a:srcRect b="0" l="0" r="0" t="0"/>
          <a:stretch/>
        </p:blipFill>
        <p:spPr>
          <a:xfrm>
            <a:off x="7848246" y="3666446"/>
            <a:ext cx="1295755" cy="1477054"/>
          </a:xfrm>
          <a:prstGeom prst="rect">
            <a:avLst/>
          </a:prstGeom>
          <a:noFill/>
          <a:ln>
            <a:noFill/>
          </a:ln>
        </p:spPr>
      </p:pic>
      <p:pic>
        <p:nvPicPr>
          <p:cNvPr id="65" name="Google Shape;65;p16"/>
          <p:cNvPicPr preferRelativeResize="0"/>
          <p:nvPr/>
        </p:nvPicPr>
        <p:blipFill rotWithShape="1">
          <a:blip r:embed="rId6">
            <a:alphaModFix/>
          </a:blip>
          <a:srcRect b="0" l="0" r="0" t="0"/>
          <a:stretch/>
        </p:blipFill>
        <p:spPr>
          <a:xfrm>
            <a:off x="1" y="0"/>
            <a:ext cx="1067872" cy="1771650"/>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PPTMON slide">
  <p:cSld name="3_PPTMON slide">
    <p:spTree>
      <p:nvGrpSpPr>
        <p:cNvPr id="66" name="Shape 66"/>
        <p:cNvGrpSpPr/>
        <p:nvPr/>
      </p:nvGrpSpPr>
      <p:grpSpPr>
        <a:xfrm>
          <a:off x="0" y="0"/>
          <a:ext cx="0" cy="0"/>
          <a:chOff x="0" y="0"/>
          <a:chExt cx="0" cy="0"/>
        </a:xfrm>
      </p:grpSpPr>
      <p:pic>
        <p:nvPicPr>
          <p:cNvPr id="67" name="Google Shape;67;p17">
            <a:hlinkClick r:id="rId2"/>
          </p:cNvPr>
          <p:cNvPicPr preferRelativeResize="0"/>
          <p:nvPr/>
        </p:nvPicPr>
        <p:blipFill rotWithShape="1">
          <a:blip r:embed="rId3">
            <a:alphaModFix/>
          </a:blip>
          <a:srcRect b="0" l="0" r="0" t="0"/>
          <a:stretch/>
        </p:blipFill>
        <p:spPr>
          <a:xfrm>
            <a:off x="4235427" y="5297943"/>
            <a:ext cx="1853804" cy="142875"/>
          </a:xfrm>
          <a:prstGeom prst="rect">
            <a:avLst/>
          </a:prstGeom>
          <a:noFill/>
          <a:ln>
            <a:noFill/>
          </a:ln>
        </p:spPr>
      </p:pic>
      <p:sp>
        <p:nvSpPr>
          <p:cNvPr id="68" name="Google Shape;68;p17"/>
          <p:cNvSpPr txBox="1"/>
          <p:nvPr/>
        </p:nvSpPr>
        <p:spPr>
          <a:xfrm>
            <a:off x="3054769" y="5297943"/>
            <a:ext cx="2017973" cy="184666"/>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4">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69" name="Google Shape;69;p17"/>
          <p:cNvPicPr preferRelativeResize="0"/>
          <p:nvPr/>
        </p:nvPicPr>
        <p:blipFill rotWithShape="1">
          <a:blip r:embed="rId5">
            <a:alphaModFix/>
          </a:blip>
          <a:srcRect b="0" l="0" r="0" t="0"/>
          <a:stretch/>
        </p:blipFill>
        <p:spPr>
          <a:xfrm flipH="1" rot="10800000">
            <a:off x="7848246" y="0"/>
            <a:ext cx="1295755" cy="1477054"/>
          </a:xfrm>
          <a:prstGeom prst="rect">
            <a:avLst/>
          </a:prstGeom>
          <a:noFill/>
          <a:ln>
            <a:noFill/>
          </a:ln>
        </p:spPr>
      </p:pic>
      <p:pic>
        <p:nvPicPr>
          <p:cNvPr id="70" name="Google Shape;70;p17"/>
          <p:cNvPicPr preferRelativeResize="0"/>
          <p:nvPr/>
        </p:nvPicPr>
        <p:blipFill rotWithShape="1">
          <a:blip r:embed="rId6">
            <a:alphaModFix/>
          </a:blip>
          <a:srcRect b="0" l="0" r="0" t="0"/>
          <a:stretch/>
        </p:blipFill>
        <p:spPr>
          <a:xfrm flipH="1" rot="10800000">
            <a:off x="1" y="3371850"/>
            <a:ext cx="1067872" cy="1771650"/>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PPTMON slide">
  <p:cSld name="4_PPTMON slide">
    <p:spTree>
      <p:nvGrpSpPr>
        <p:cNvPr id="71" name="Shape 71"/>
        <p:cNvGrpSpPr/>
        <p:nvPr/>
      </p:nvGrpSpPr>
      <p:grpSpPr>
        <a:xfrm>
          <a:off x="0" y="0"/>
          <a:ext cx="0" cy="0"/>
          <a:chOff x="0" y="0"/>
          <a:chExt cx="0" cy="0"/>
        </a:xfrm>
      </p:grpSpPr>
      <p:pic>
        <p:nvPicPr>
          <p:cNvPr id="72" name="Google Shape;72;p18">
            <a:hlinkClick r:id="rId2"/>
          </p:cNvPr>
          <p:cNvPicPr preferRelativeResize="0"/>
          <p:nvPr/>
        </p:nvPicPr>
        <p:blipFill rotWithShape="1">
          <a:blip r:embed="rId3">
            <a:alphaModFix/>
          </a:blip>
          <a:srcRect b="0" l="0" r="0" t="0"/>
          <a:stretch/>
        </p:blipFill>
        <p:spPr>
          <a:xfrm>
            <a:off x="4235427" y="5297943"/>
            <a:ext cx="1853804" cy="142875"/>
          </a:xfrm>
          <a:prstGeom prst="rect">
            <a:avLst/>
          </a:prstGeom>
          <a:noFill/>
          <a:ln>
            <a:noFill/>
          </a:ln>
        </p:spPr>
      </p:pic>
      <p:sp>
        <p:nvSpPr>
          <p:cNvPr id="73" name="Google Shape;73;p18"/>
          <p:cNvSpPr txBox="1"/>
          <p:nvPr/>
        </p:nvSpPr>
        <p:spPr>
          <a:xfrm>
            <a:off x="3054769" y="5297943"/>
            <a:ext cx="2017973" cy="184666"/>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4">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74" name="Google Shape;74;p18"/>
          <p:cNvPicPr preferRelativeResize="0"/>
          <p:nvPr/>
        </p:nvPicPr>
        <p:blipFill rotWithShape="1">
          <a:blip r:embed="rId5">
            <a:alphaModFix/>
          </a:blip>
          <a:srcRect b="0" l="0" r="0" t="0"/>
          <a:stretch/>
        </p:blipFill>
        <p:spPr>
          <a:xfrm flipH="1">
            <a:off x="1" y="3666446"/>
            <a:ext cx="1295755" cy="1477054"/>
          </a:xfrm>
          <a:prstGeom prst="rect">
            <a:avLst/>
          </a:prstGeom>
          <a:noFill/>
          <a:ln>
            <a:noFill/>
          </a:ln>
        </p:spPr>
      </p:pic>
      <p:pic>
        <p:nvPicPr>
          <p:cNvPr id="75" name="Google Shape;75;p18"/>
          <p:cNvPicPr preferRelativeResize="0"/>
          <p:nvPr/>
        </p:nvPicPr>
        <p:blipFill rotWithShape="1">
          <a:blip r:embed="rId6">
            <a:alphaModFix/>
          </a:blip>
          <a:srcRect b="0" l="0" r="0" t="0"/>
          <a:stretch/>
        </p:blipFill>
        <p:spPr>
          <a:xfrm flipH="1">
            <a:off x="8076128" y="0"/>
            <a:ext cx="1067872" cy="1771650"/>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PPTMON slide">
  <p:cSld name="6_PPTMON slide">
    <p:spTree>
      <p:nvGrpSpPr>
        <p:cNvPr id="76" name="Shape 76"/>
        <p:cNvGrpSpPr/>
        <p:nvPr/>
      </p:nvGrpSpPr>
      <p:grpSpPr>
        <a:xfrm>
          <a:off x="0" y="0"/>
          <a:ext cx="0" cy="0"/>
          <a:chOff x="0" y="0"/>
          <a:chExt cx="0" cy="0"/>
        </a:xfrm>
      </p:grpSpPr>
      <p:sp>
        <p:nvSpPr>
          <p:cNvPr id="77" name="Google Shape;77;p19"/>
          <p:cNvSpPr/>
          <p:nvPr>
            <p:ph idx="2" type="pic"/>
          </p:nvPr>
        </p:nvSpPr>
        <p:spPr>
          <a:xfrm>
            <a:off x="5610065" y="0"/>
            <a:ext cx="3533935" cy="5143500"/>
          </a:xfrm>
          <a:prstGeom prst="rect">
            <a:avLst/>
          </a:prstGeom>
          <a:solidFill>
            <a:srgbClr val="F2F2F2"/>
          </a:solidFill>
          <a:ln>
            <a:noFill/>
          </a:ln>
        </p:spPr>
        <p:txBody>
          <a:bodyPr anchorCtr="1" anchor="ctr" bIns="34275" lIns="68575" spcFirstLastPara="1" rIns="68575" wrap="square" tIns="729000">
            <a:noAutofit/>
          </a:bodyPr>
          <a:lstStyle>
            <a:lvl1pPr lvl="0" marR="0" rtl="0" algn="l">
              <a:lnSpc>
                <a:spcPct val="90000"/>
              </a:lnSpc>
              <a:spcBef>
                <a:spcPts val="800"/>
              </a:spcBef>
              <a:spcAft>
                <a:spcPts val="0"/>
              </a:spcAft>
              <a:buClr>
                <a:schemeClr val="dk1"/>
              </a:buClr>
              <a:buSzPts val="1100"/>
              <a:buFont typeface="Arial"/>
              <a:buNone/>
              <a:defRPr b="0" i="0" sz="1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78" name="Google Shape;78;p19">
            <a:hlinkClick r:id="rId2"/>
          </p:cNvPr>
          <p:cNvPicPr preferRelativeResize="0"/>
          <p:nvPr/>
        </p:nvPicPr>
        <p:blipFill rotWithShape="1">
          <a:blip r:embed="rId3">
            <a:alphaModFix/>
          </a:blip>
          <a:srcRect b="0" l="0" r="0" t="0"/>
          <a:stretch/>
        </p:blipFill>
        <p:spPr>
          <a:xfrm>
            <a:off x="4235427" y="5297943"/>
            <a:ext cx="1853804" cy="142875"/>
          </a:xfrm>
          <a:prstGeom prst="rect">
            <a:avLst/>
          </a:prstGeom>
          <a:noFill/>
          <a:ln>
            <a:noFill/>
          </a:ln>
        </p:spPr>
      </p:pic>
      <p:sp>
        <p:nvSpPr>
          <p:cNvPr id="79" name="Google Shape;79;p19"/>
          <p:cNvSpPr txBox="1"/>
          <p:nvPr/>
        </p:nvSpPr>
        <p:spPr>
          <a:xfrm>
            <a:off x="3054769" y="5297943"/>
            <a:ext cx="2017973" cy="184666"/>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4">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80" name="Google Shape;80;p19"/>
          <p:cNvPicPr preferRelativeResize="0"/>
          <p:nvPr/>
        </p:nvPicPr>
        <p:blipFill rotWithShape="1">
          <a:blip r:embed="rId5">
            <a:alphaModFix/>
          </a:blip>
          <a:srcRect b="0" l="0" r="0" t="0"/>
          <a:stretch/>
        </p:blipFill>
        <p:spPr>
          <a:xfrm rot="10800000">
            <a:off x="1" y="0"/>
            <a:ext cx="1295755" cy="1477054"/>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PPTMON slide">
  <p:cSld name="5_PPTMON slide">
    <p:spTree>
      <p:nvGrpSpPr>
        <p:cNvPr id="81" name="Shape 81"/>
        <p:cNvGrpSpPr/>
        <p:nvPr/>
      </p:nvGrpSpPr>
      <p:grpSpPr>
        <a:xfrm>
          <a:off x="0" y="0"/>
          <a:ext cx="0" cy="0"/>
          <a:chOff x="0" y="0"/>
          <a:chExt cx="0" cy="0"/>
        </a:xfrm>
      </p:grpSpPr>
      <p:pic>
        <p:nvPicPr>
          <p:cNvPr id="82" name="Google Shape;82;p20">
            <a:hlinkClick r:id="rId2"/>
          </p:cNvPr>
          <p:cNvPicPr preferRelativeResize="0"/>
          <p:nvPr/>
        </p:nvPicPr>
        <p:blipFill rotWithShape="1">
          <a:blip r:embed="rId3">
            <a:alphaModFix/>
          </a:blip>
          <a:srcRect b="0" l="0" r="0" t="0"/>
          <a:stretch/>
        </p:blipFill>
        <p:spPr>
          <a:xfrm>
            <a:off x="4235427" y="5297943"/>
            <a:ext cx="1853804" cy="142875"/>
          </a:xfrm>
          <a:prstGeom prst="rect">
            <a:avLst/>
          </a:prstGeom>
          <a:noFill/>
          <a:ln>
            <a:noFill/>
          </a:ln>
        </p:spPr>
      </p:pic>
      <p:sp>
        <p:nvSpPr>
          <p:cNvPr id="83" name="Google Shape;83;p20"/>
          <p:cNvSpPr txBox="1"/>
          <p:nvPr/>
        </p:nvSpPr>
        <p:spPr>
          <a:xfrm>
            <a:off x="3054769" y="5297943"/>
            <a:ext cx="2017973" cy="184666"/>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4">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84" name="Google Shape;84;p20"/>
          <p:cNvPicPr preferRelativeResize="0"/>
          <p:nvPr/>
        </p:nvPicPr>
        <p:blipFill rotWithShape="1">
          <a:blip r:embed="rId5">
            <a:alphaModFix/>
          </a:blip>
          <a:srcRect b="0" l="0" r="0" t="0"/>
          <a:stretch/>
        </p:blipFill>
        <p:spPr>
          <a:xfrm rot="10800000">
            <a:off x="1" y="0"/>
            <a:ext cx="1295755" cy="1477054"/>
          </a:xfrm>
          <a:prstGeom prst="rect">
            <a:avLst/>
          </a:prstGeom>
          <a:noFill/>
          <a:ln>
            <a:noFill/>
          </a:ln>
        </p:spPr>
      </p:pic>
      <p:pic>
        <p:nvPicPr>
          <p:cNvPr id="85" name="Google Shape;85;p20"/>
          <p:cNvPicPr preferRelativeResize="0"/>
          <p:nvPr/>
        </p:nvPicPr>
        <p:blipFill rotWithShape="1">
          <a:blip r:embed="rId6">
            <a:alphaModFix/>
          </a:blip>
          <a:srcRect b="0" l="0" r="0" t="0"/>
          <a:stretch/>
        </p:blipFill>
        <p:spPr>
          <a:xfrm flipH="1">
            <a:off x="8076128" y="0"/>
            <a:ext cx="1067872" cy="1771650"/>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PPTMON slide">
  <p:cSld name="7_PPTMON slide">
    <p:spTree>
      <p:nvGrpSpPr>
        <p:cNvPr id="86" name="Shape 86"/>
        <p:cNvGrpSpPr/>
        <p:nvPr/>
      </p:nvGrpSpPr>
      <p:grpSpPr>
        <a:xfrm>
          <a:off x="0" y="0"/>
          <a:ext cx="0" cy="0"/>
          <a:chOff x="0" y="0"/>
          <a:chExt cx="0" cy="0"/>
        </a:xfrm>
      </p:grpSpPr>
      <p:pic>
        <p:nvPicPr>
          <p:cNvPr id="87" name="Google Shape;87;p21">
            <a:hlinkClick r:id="rId2"/>
          </p:cNvPr>
          <p:cNvPicPr preferRelativeResize="0"/>
          <p:nvPr/>
        </p:nvPicPr>
        <p:blipFill rotWithShape="1">
          <a:blip r:embed="rId3">
            <a:alphaModFix/>
          </a:blip>
          <a:srcRect b="0" l="0" r="0" t="0"/>
          <a:stretch/>
        </p:blipFill>
        <p:spPr>
          <a:xfrm>
            <a:off x="4235427" y="5297943"/>
            <a:ext cx="1853804" cy="142875"/>
          </a:xfrm>
          <a:prstGeom prst="rect">
            <a:avLst/>
          </a:prstGeom>
          <a:noFill/>
          <a:ln>
            <a:noFill/>
          </a:ln>
        </p:spPr>
      </p:pic>
      <p:sp>
        <p:nvSpPr>
          <p:cNvPr id="88" name="Google Shape;88;p21"/>
          <p:cNvSpPr txBox="1"/>
          <p:nvPr/>
        </p:nvSpPr>
        <p:spPr>
          <a:xfrm>
            <a:off x="3054769" y="5297943"/>
            <a:ext cx="2017973" cy="184666"/>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4">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89" name="Google Shape;89;p21"/>
          <p:cNvPicPr preferRelativeResize="0"/>
          <p:nvPr/>
        </p:nvPicPr>
        <p:blipFill rotWithShape="1">
          <a:blip r:embed="rId5">
            <a:alphaModFix/>
          </a:blip>
          <a:srcRect b="0" l="0" r="0" t="0"/>
          <a:stretch/>
        </p:blipFill>
        <p:spPr>
          <a:xfrm>
            <a:off x="7848246" y="3666446"/>
            <a:ext cx="1295755" cy="1477054"/>
          </a:xfrm>
          <a:prstGeom prst="rect">
            <a:avLst/>
          </a:prstGeom>
          <a:noFill/>
          <a:ln>
            <a:noFill/>
          </a:ln>
        </p:spPr>
      </p:pic>
      <p:pic>
        <p:nvPicPr>
          <p:cNvPr id="90" name="Google Shape;90;p21"/>
          <p:cNvPicPr preferRelativeResize="0"/>
          <p:nvPr/>
        </p:nvPicPr>
        <p:blipFill rotWithShape="1">
          <a:blip r:embed="rId6">
            <a:alphaModFix/>
          </a:blip>
          <a:srcRect b="0" l="0" r="0" t="0"/>
          <a:stretch/>
        </p:blipFill>
        <p:spPr>
          <a:xfrm>
            <a:off x="1" y="0"/>
            <a:ext cx="1067872" cy="1771650"/>
          </a:xfrm>
          <a:prstGeom prst="rect">
            <a:avLst/>
          </a:prstGeom>
          <a:noFill/>
          <a:ln>
            <a:noFill/>
          </a:ln>
        </p:spPr>
      </p:pic>
      <p:sp>
        <p:nvSpPr>
          <p:cNvPr id="91" name="Google Shape;91;p21"/>
          <p:cNvSpPr/>
          <p:nvPr>
            <p:ph idx="2" type="pic"/>
          </p:nvPr>
        </p:nvSpPr>
        <p:spPr>
          <a:xfrm>
            <a:off x="978319" y="1714499"/>
            <a:ext cx="1482159" cy="1482157"/>
          </a:xfrm>
          <a:prstGeom prst="ellipse">
            <a:avLst/>
          </a:prstGeom>
          <a:solidFill>
            <a:srgbClr val="F2F2F2"/>
          </a:solidFill>
          <a:ln>
            <a:noFill/>
          </a:ln>
        </p:spPr>
        <p:txBody>
          <a:bodyPr anchorCtr="1" anchor="b" bIns="34275" lIns="68575" spcFirstLastPara="1" rIns="68575" wrap="square" tIns="34275">
            <a:noAutofit/>
          </a:bodyPr>
          <a:lstStyle>
            <a:lvl1pPr lvl="0" marR="0" rtl="0" algn="l">
              <a:lnSpc>
                <a:spcPct val="90000"/>
              </a:lnSpc>
              <a:spcBef>
                <a:spcPts val="800"/>
              </a:spcBef>
              <a:spcAft>
                <a:spcPts val="0"/>
              </a:spcAft>
              <a:buClr>
                <a:schemeClr val="dk1"/>
              </a:buClr>
              <a:buSzPts val="800"/>
              <a:buFont typeface="Arial"/>
              <a:buChar char="•"/>
              <a:defRPr b="0" i="0" sz="8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2" name="Google Shape;92;p21"/>
          <p:cNvSpPr/>
          <p:nvPr>
            <p:ph idx="3" type="pic"/>
          </p:nvPr>
        </p:nvSpPr>
        <p:spPr>
          <a:xfrm>
            <a:off x="2880053" y="1714499"/>
            <a:ext cx="1482159" cy="1482157"/>
          </a:xfrm>
          <a:prstGeom prst="ellipse">
            <a:avLst/>
          </a:prstGeom>
          <a:solidFill>
            <a:srgbClr val="F2F2F2"/>
          </a:solidFill>
          <a:ln>
            <a:noFill/>
          </a:ln>
        </p:spPr>
        <p:txBody>
          <a:bodyPr anchorCtr="1" anchor="b" bIns="34275" lIns="68575" spcFirstLastPara="1" rIns="68575" wrap="square" tIns="34275">
            <a:noAutofit/>
          </a:bodyPr>
          <a:lstStyle>
            <a:lvl1pPr lvl="0" marR="0" rtl="0" algn="l">
              <a:lnSpc>
                <a:spcPct val="90000"/>
              </a:lnSpc>
              <a:spcBef>
                <a:spcPts val="800"/>
              </a:spcBef>
              <a:spcAft>
                <a:spcPts val="0"/>
              </a:spcAft>
              <a:buClr>
                <a:schemeClr val="dk1"/>
              </a:buClr>
              <a:buSzPts val="800"/>
              <a:buFont typeface="Arial"/>
              <a:buChar char="•"/>
              <a:defRPr b="0" i="0" sz="8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3" name="Google Shape;93;p21"/>
          <p:cNvSpPr/>
          <p:nvPr>
            <p:ph idx="4" type="pic"/>
          </p:nvPr>
        </p:nvSpPr>
        <p:spPr>
          <a:xfrm>
            <a:off x="4781787" y="1714499"/>
            <a:ext cx="1482159" cy="1482157"/>
          </a:xfrm>
          <a:prstGeom prst="ellipse">
            <a:avLst/>
          </a:prstGeom>
          <a:solidFill>
            <a:srgbClr val="F2F2F2"/>
          </a:solidFill>
          <a:ln>
            <a:noFill/>
          </a:ln>
        </p:spPr>
        <p:txBody>
          <a:bodyPr anchorCtr="1" anchor="b" bIns="34275" lIns="68575" spcFirstLastPara="1" rIns="68575" wrap="square" tIns="34275">
            <a:noAutofit/>
          </a:bodyPr>
          <a:lstStyle>
            <a:lvl1pPr lvl="0" marR="0" rtl="0" algn="l">
              <a:lnSpc>
                <a:spcPct val="90000"/>
              </a:lnSpc>
              <a:spcBef>
                <a:spcPts val="800"/>
              </a:spcBef>
              <a:spcAft>
                <a:spcPts val="0"/>
              </a:spcAft>
              <a:buClr>
                <a:schemeClr val="dk1"/>
              </a:buClr>
              <a:buSzPts val="800"/>
              <a:buFont typeface="Arial"/>
              <a:buChar char="•"/>
              <a:defRPr b="0" i="0" sz="8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4" name="Google Shape;94;p21"/>
          <p:cNvSpPr/>
          <p:nvPr>
            <p:ph idx="5" type="pic"/>
          </p:nvPr>
        </p:nvSpPr>
        <p:spPr>
          <a:xfrm>
            <a:off x="6683521" y="1714499"/>
            <a:ext cx="1482159" cy="1482157"/>
          </a:xfrm>
          <a:prstGeom prst="ellipse">
            <a:avLst/>
          </a:prstGeom>
          <a:solidFill>
            <a:srgbClr val="F2F2F2"/>
          </a:solidFill>
          <a:ln>
            <a:noFill/>
          </a:ln>
        </p:spPr>
        <p:txBody>
          <a:bodyPr anchorCtr="1" anchor="b" bIns="34275" lIns="68575" spcFirstLastPara="1" rIns="68575" wrap="square" tIns="34275">
            <a:noAutofit/>
          </a:bodyPr>
          <a:lstStyle>
            <a:lvl1pPr lvl="0" marR="0" rtl="0" algn="l">
              <a:lnSpc>
                <a:spcPct val="90000"/>
              </a:lnSpc>
              <a:spcBef>
                <a:spcPts val="800"/>
              </a:spcBef>
              <a:spcAft>
                <a:spcPts val="0"/>
              </a:spcAft>
              <a:buClr>
                <a:schemeClr val="dk1"/>
              </a:buClr>
              <a:buSzPts val="800"/>
              <a:buFont typeface="Arial"/>
              <a:buChar char="•"/>
              <a:defRPr b="0" i="0" sz="8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PPTMON slide">
  <p:cSld name="11_PPTMON slide">
    <p:spTree>
      <p:nvGrpSpPr>
        <p:cNvPr id="95" name="Shape 95"/>
        <p:cNvGrpSpPr/>
        <p:nvPr/>
      </p:nvGrpSpPr>
      <p:grpSpPr>
        <a:xfrm>
          <a:off x="0" y="0"/>
          <a:ext cx="0" cy="0"/>
          <a:chOff x="0" y="0"/>
          <a:chExt cx="0" cy="0"/>
        </a:xfrm>
      </p:grpSpPr>
      <p:pic>
        <p:nvPicPr>
          <p:cNvPr id="96" name="Google Shape;96;p22">
            <a:hlinkClick r:id="rId2"/>
          </p:cNvPr>
          <p:cNvPicPr preferRelativeResize="0"/>
          <p:nvPr/>
        </p:nvPicPr>
        <p:blipFill rotWithShape="1">
          <a:blip r:embed="rId3">
            <a:alphaModFix/>
          </a:blip>
          <a:srcRect b="0" l="0" r="0" t="0"/>
          <a:stretch/>
        </p:blipFill>
        <p:spPr>
          <a:xfrm>
            <a:off x="4235427" y="5297943"/>
            <a:ext cx="1853804" cy="142875"/>
          </a:xfrm>
          <a:prstGeom prst="rect">
            <a:avLst/>
          </a:prstGeom>
          <a:noFill/>
          <a:ln>
            <a:noFill/>
          </a:ln>
        </p:spPr>
      </p:pic>
      <p:sp>
        <p:nvSpPr>
          <p:cNvPr id="97" name="Google Shape;97;p22"/>
          <p:cNvSpPr txBox="1"/>
          <p:nvPr/>
        </p:nvSpPr>
        <p:spPr>
          <a:xfrm>
            <a:off x="3054769" y="5297943"/>
            <a:ext cx="2017973" cy="184666"/>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4">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98" name="Google Shape;98;p22"/>
          <p:cNvPicPr preferRelativeResize="0"/>
          <p:nvPr/>
        </p:nvPicPr>
        <p:blipFill rotWithShape="1">
          <a:blip r:embed="rId5">
            <a:alphaModFix/>
          </a:blip>
          <a:srcRect b="0" l="0" r="0" t="0"/>
          <a:stretch/>
        </p:blipFill>
        <p:spPr>
          <a:xfrm flipH="1" rot="10800000">
            <a:off x="7848246" y="0"/>
            <a:ext cx="1295755" cy="1477054"/>
          </a:xfrm>
          <a:prstGeom prst="rect">
            <a:avLst/>
          </a:prstGeom>
          <a:noFill/>
          <a:ln>
            <a:noFill/>
          </a:ln>
        </p:spPr>
      </p:pic>
      <p:pic>
        <p:nvPicPr>
          <p:cNvPr id="99" name="Google Shape;99;p22"/>
          <p:cNvPicPr preferRelativeResize="0"/>
          <p:nvPr/>
        </p:nvPicPr>
        <p:blipFill rotWithShape="1">
          <a:blip r:embed="rId6">
            <a:alphaModFix/>
          </a:blip>
          <a:srcRect b="0" l="0" r="0" t="0"/>
          <a:stretch/>
        </p:blipFill>
        <p:spPr>
          <a:xfrm flipH="1" rot="10800000">
            <a:off x="1" y="3371850"/>
            <a:ext cx="1067872" cy="1771650"/>
          </a:xfrm>
          <a:prstGeom prst="rect">
            <a:avLst/>
          </a:prstGeom>
          <a:noFill/>
          <a:ln>
            <a:noFill/>
          </a:ln>
        </p:spPr>
      </p:pic>
      <p:sp>
        <p:nvSpPr>
          <p:cNvPr id="100" name="Google Shape;100;p22"/>
          <p:cNvSpPr/>
          <p:nvPr>
            <p:ph idx="2" type="pic"/>
          </p:nvPr>
        </p:nvSpPr>
        <p:spPr>
          <a:xfrm>
            <a:off x="1340577" y="1757772"/>
            <a:ext cx="2584813" cy="2584810"/>
          </a:xfrm>
          <a:prstGeom prst="rect">
            <a:avLst/>
          </a:prstGeom>
          <a:solidFill>
            <a:srgbClr val="F2F2F2"/>
          </a:solidFill>
          <a:ln>
            <a:noFill/>
          </a:ln>
        </p:spPr>
        <p:txBody>
          <a:bodyPr anchorCtr="1" anchor="b" bIns="34275" lIns="68575" spcFirstLastPara="1" rIns="68575" wrap="square" tIns="34275">
            <a:noAutofit/>
          </a:bodyPr>
          <a:lstStyle>
            <a:lvl1pPr lvl="0" marR="0" rtl="0" algn="l">
              <a:lnSpc>
                <a:spcPct val="90000"/>
              </a:lnSpc>
              <a:spcBef>
                <a:spcPts val="800"/>
              </a:spcBef>
              <a:spcAft>
                <a:spcPts val="0"/>
              </a:spcAft>
              <a:buClr>
                <a:schemeClr val="dk1"/>
              </a:buClr>
              <a:buSzPts val="800"/>
              <a:buFont typeface="Arial"/>
              <a:buChar char="•"/>
              <a:defRPr b="0" i="0" sz="8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1" name="Google Shape;101;p22"/>
          <p:cNvSpPr/>
          <p:nvPr>
            <p:ph idx="3" type="pic"/>
          </p:nvPr>
        </p:nvSpPr>
        <p:spPr>
          <a:xfrm>
            <a:off x="5218611" y="1757772"/>
            <a:ext cx="2584813" cy="2584810"/>
          </a:xfrm>
          <a:prstGeom prst="rect">
            <a:avLst/>
          </a:prstGeom>
          <a:solidFill>
            <a:srgbClr val="F2F2F2"/>
          </a:solidFill>
          <a:ln>
            <a:noFill/>
          </a:ln>
        </p:spPr>
        <p:txBody>
          <a:bodyPr anchorCtr="1" anchor="b" bIns="34275" lIns="68575" spcFirstLastPara="1" rIns="68575" wrap="square" tIns="34275">
            <a:noAutofit/>
          </a:bodyPr>
          <a:lstStyle>
            <a:lvl1pPr lvl="0" marR="0" rtl="0" algn="l">
              <a:lnSpc>
                <a:spcPct val="90000"/>
              </a:lnSpc>
              <a:spcBef>
                <a:spcPts val="800"/>
              </a:spcBef>
              <a:spcAft>
                <a:spcPts val="0"/>
              </a:spcAft>
              <a:buClr>
                <a:schemeClr val="dk1"/>
              </a:buClr>
              <a:buSzPts val="800"/>
              <a:buFont typeface="Arial"/>
              <a:buChar char="•"/>
              <a:defRPr b="0" i="0" sz="8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PPTMON slide">
  <p:cSld name="8_PPTMON slide">
    <p:spTree>
      <p:nvGrpSpPr>
        <p:cNvPr id="102" name="Shape 102"/>
        <p:cNvGrpSpPr/>
        <p:nvPr/>
      </p:nvGrpSpPr>
      <p:grpSpPr>
        <a:xfrm>
          <a:off x="0" y="0"/>
          <a:ext cx="0" cy="0"/>
          <a:chOff x="0" y="0"/>
          <a:chExt cx="0" cy="0"/>
        </a:xfrm>
      </p:grpSpPr>
      <p:pic>
        <p:nvPicPr>
          <p:cNvPr id="103" name="Google Shape;103;p23">
            <a:hlinkClick r:id="rId2"/>
          </p:cNvPr>
          <p:cNvPicPr preferRelativeResize="0"/>
          <p:nvPr/>
        </p:nvPicPr>
        <p:blipFill rotWithShape="1">
          <a:blip r:embed="rId3">
            <a:alphaModFix/>
          </a:blip>
          <a:srcRect b="0" l="0" r="0" t="0"/>
          <a:stretch/>
        </p:blipFill>
        <p:spPr>
          <a:xfrm>
            <a:off x="4235427" y="5297943"/>
            <a:ext cx="1853804" cy="142875"/>
          </a:xfrm>
          <a:prstGeom prst="rect">
            <a:avLst/>
          </a:prstGeom>
          <a:noFill/>
          <a:ln>
            <a:noFill/>
          </a:ln>
        </p:spPr>
      </p:pic>
      <p:sp>
        <p:nvSpPr>
          <p:cNvPr id="104" name="Google Shape;104;p23"/>
          <p:cNvSpPr txBox="1"/>
          <p:nvPr/>
        </p:nvSpPr>
        <p:spPr>
          <a:xfrm>
            <a:off x="3054769" y="5297943"/>
            <a:ext cx="2017973" cy="184666"/>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4">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105" name="Google Shape;105;p23"/>
          <p:cNvPicPr preferRelativeResize="0"/>
          <p:nvPr/>
        </p:nvPicPr>
        <p:blipFill rotWithShape="1">
          <a:blip r:embed="rId5">
            <a:alphaModFix/>
          </a:blip>
          <a:srcRect b="0" l="0" r="0" t="0"/>
          <a:stretch/>
        </p:blipFill>
        <p:spPr>
          <a:xfrm flipH="1" rot="10800000">
            <a:off x="7848246" y="0"/>
            <a:ext cx="1295755" cy="1477054"/>
          </a:xfrm>
          <a:prstGeom prst="rect">
            <a:avLst/>
          </a:prstGeom>
          <a:noFill/>
          <a:ln>
            <a:noFill/>
          </a:ln>
        </p:spPr>
      </p:pic>
      <p:pic>
        <p:nvPicPr>
          <p:cNvPr id="106" name="Google Shape;106;p23"/>
          <p:cNvPicPr preferRelativeResize="0"/>
          <p:nvPr/>
        </p:nvPicPr>
        <p:blipFill rotWithShape="1">
          <a:blip r:embed="rId6">
            <a:alphaModFix/>
          </a:blip>
          <a:srcRect b="0" l="0" r="0" t="0"/>
          <a:stretch/>
        </p:blipFill>
        <p:spPr>
          <a:xfrm flipH="1" rot="10800000">
            <a:off x="1" y="3371850"/>
            <a:ext cx="1067872" cy="1771650"/>
          </a:xfrm>
          <a:prstGeom prst="rect">
            <a:avLst/>
          </a:prstGeom>
          <a:noFill/>
          <a:ln>
            <a:noFill/>
          </a:ln>
        </p:spPr>
      </p:pic>
      <p:sp>
        <p:nvSpPr>
          <p:cNvPr id="107" name="Google Shape;107;p23"/>
          <p:cNvSpPr/>
          <p:nvPr>
            <p:ph idx="2" type="pic"/>
          </p:nvPr>
        </p:nvSpPr>
        <p:spPr>
          <a:xfrm>
            <a:off x="1044704" y="1050131"/>
            <a:ext cx="1634490" cy="3536157"/>
          </a:xfrm>
          <a:prstGeom prst="roundRect">
            <a:avLst>
              <a:gd fmla="val 7322" name="adj"/>
            </a:avLst>
          </a:prstGeom>
          <a:solidFill>
            <a:schemeClr val="lt1"/>
          </a:solidFill>
          <a:ln>
            <a:noFill/>
          </a:ln>
        </p:spPr>
        <p:txBody>
          <a:bodyPr anchorCtr="1" anchor="ctr" bIns="34275" lIns="68575" spcFirstLastPara="1" rIns="68575" wrap="square" tIns="864000">
            <a:noAutofit/>
          </a:bodyPr>
          <a:lstStyle>
            <a:lvl1pPr lvl="0" marR="0" rtl="0" algn="l">
              <a:lnSpc>
                <a:spcPct val="90000"/>
              </a:lnSpc>
              <a:spcBef>
                <a:spcPts val="8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8" name="Google Shape;108;p23"/>
          <p:cNvSpPr/>
          <p:nvPr>
            <p:ph idx="3" type="pic"/>
          </p:nvPr>
        </p:nvSpPr>
        <p:spPr>
          <a:xfrm>
            <a:off x="3168779" y="1050131"/>
            <a:ext cx="1634490" cy="3536157"/>
          </a:xfrm>
          <a:prstGeom prst="roundRect">
            <a:avLst>
              <a:gd fmla="val 7322" name="adj"/>
            </a:avLst>
          </a:prstGeom>
          <a:solidFill>
            <a:schemeClr val="lt1"/>
          </a:solidFill>
          <a:ln>
            <a:noFill/>
          </a:ln>
        </p:spPr>
        <p:txBody>
          <a:bodyPr anchorCtr="1" anchor="ctr" bIns="34275" lIns="68575" spcFirstLastPara="1" rIns="68575" wrap="square" tIns="864000">
            <a:noAutofit/>
          </a:bodyPr>
          <a:lstStyle>
            <a:lvl1pPr lvl="0" marR="0" rtl="0" algn="l">
              <a:lnSpc>
                <a:spcPct val="90000"/>
              </a:lnSpc>
              <a:spcBef>
                <a:spcPts val="8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PPTMON slide">
  <p:cSld name="9_PPTMON slide">
    <p:spTree>
      <p:nvGrpSpPr>
        <p:cNvPr id="109" name="Shape 109"/>
        <p:cNvGrpSpPr/>
        <p:nvPr/>
      </p:nvGrpSpPr>
      <p:grpSpPr>
        <a:xfrm>
          <a:off x="0" y="0"/>
          <a:ext cx="0" cy="0"/>
          <a:chOff x="0" y="0"/>
          <a:chExt cx="0" cy="0"/>
        </a:xfrm>
      </p:grpSpPr>
      <p:pic>
        <p:nvPicPr>
          <p:cNvPr id="110" name="Google Shape;110;p24">
            <a:hlinkClick r:id="rId2"/>
          </p:cNvPr>
          <p:cNvPicPr preferRelativeResize="0"/>
          <p:nvPr/>
        </p:nvPicPr>
        <p:blipFill rotWithShape="1">
          <a:blip r:embed="rId3">
            <a:alphaModFix/>
          </a:blip>
          <a:srcRect b="0" l="0" r="0" t="0"/>
          <a:stretch/>
        </p:blipFill>
        <p:spPr>
          <a:xfrm>
            <a:off x="4235427" y="5297943"/>
            <a:ext cx="1853804" cy="142875"/>
          </a:xfrm>
          <a:prstGeom prst="rect">
            <a:avLst/>
          </a:prstGeom>
          <a:noFill/>
          <a:ln>
            <a:noFill/>
          </a:ln>
        </p:spPr>
      </p:pic>
      <p:sp>
        <p:nvSpPr>
          <p:cNvPr id="111" name="Google Shape;111;p24"/>
          <p:cNvSpPr txBox="1"/>
          <p:nvPr/>
        </p:nvSpPr>
        <p:spPr>
          <a:xfrm>
            <a:off x="3054769" y="5297943"/>
            <a:ext cx="2017973" cy="184666"/>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4">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112" name="Google Shape;112;p24"/>
          <p:cNvPicPr preferRelativeResize="0"/>
          <p:nvPr/>
        </p:nvPicPr>
        <p:blipFill rotWithShape="1">
          <a:blip r:embed="rId5">
            <a:alphaModFix/>
          </a:blip>
          <a:srcRect b="0" l="0" r="0" t="0"/>
          <a:stretch/>
        </p:blipFill>
        <p:spPr>
          <a:xfrm flipH="1">
            <a:off x="1" y="3666446"/>
            <a:ext cx="1295755" cy="1477054"/>
          </a:xfrm>
          <a:prstGeom prst="rect">
            <a:avLst/>
          </a:prstGeom>
          <a:noFill/>
          <a:ln>
            <a:noFill/>
          </a:ln>
        </p:spPr>
      </p:pic>
      <p:pic>
        <p:nvPicPr>
          <p:cNvPr id="113" name="Google Shape;113;p24"/>
          <p:cNvPicPr preferRelativeResize="0"/>
          <p:nvPr/>
        </p:nvPicPr>
        <p:blipFill rotWithShape="1">
          <a:blip r:embed="rId6">
            <a:alphaModFix/>
          </a:blip>
          <a:srcRect b="0" l="0" r="0" t="0"/>
          <a:stretch/>
        </p:blipFill>
        <p:spPr>
          <a:xfrm flipH="1">
            <a:off x="8076128" y="0"/>
            <a:ext cx="1067872" cy="1771650"/>
          </a:xfrm>
          <a:prstGeom prst="rect">
            <a:avLst/>
          </a:prstGeom>
          <a:noFill/>
          <a:ln>
            <a:noFill/>
          </a:ln>
        </p:spPr>
      </p:pic>
      <p:sp>
        <p:nvSpPr>
          <p:cNvPr id="114" name="Google Shape;114;p24"/>
          <p:cNvSpPr/>
          <p:nvPr>
            <p:ph idx="2" type="pic"/>
          </p:nvPr>
        </p:nvSpPr>
        <p:spPr>
          <a:xfrm>
            <a:off x="1194825" y="878681"/>
            <a:ext cx="2868930" cy="3836194"/>
          </a:xfrm>
          <a:prstGeom prst="roundRect">
            <a:avLst>
              <a:gd fmla="val 1926" name="adj"/>
            </a:avLst>
          </a:prstGeom>
          <a:solidFill>
            <a:schemeClr val="lt1"/>
          </a:solidFill>
          <a:ln>
            <a:noFill/>
          </a:ln>
        </p:spPr>
        <p:txBody>
          <a:bodyPr anchorCtr="1" anchor="ctr" bIns="34275" lIns="68575" spcFirstLastPara="1" rIns="68575" wrap="square" tIns="864000">
            <a:noAutofit/>
          </a:bodyPr>
          <a:lstStyle>
            <a:lvl1pPr lvl="0" marR="0" rtl="0" algn="l">
              <a:lnSpc>
                <a:spcPct val="90000"/>
              </a:lnSpc>
              <a:spcBef>
                <a:spcPts val="8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PPTMON slide">
  <p:cSld name="10_PPTMON slide">
    <p:spTree>
      <p:nvGrpSpPr>
        <p:cNvPr id="115" name="Shape 115"/>
        <p:cNvGrpSpPr/>
        <p:nvPr/>
      </p:nvGrpSpPr>
      <p:grpSpPr>
        <a:xfrm>
          <a:off x="0" y="0"/>
          <a:ext cx="0" cy="0"/>
          <a:chOff x="0" y="0"/>
          <a:chExt cx="0" cy="0"/>
        </a:xfrm>
      </p:grpSpPr>
      <p:pic>
        <p:nvPicPr>
          <p:cNvPr id="116" name="Google Shape;116;p25">
            <a:hlinkClick r:id="rId2"/>
          </p:cNvPr>
          <p:cNvPicPr preferRelativeResize="0"/>
          <p:nvPr/>
        </p:nvPicPr>
        <p:blipFill rotWithShape="1">
          <a:blip r:embed="rId3">
            <a:alphaModFix/>
          </a:blip>
          <a:srcRect b="0" l="0" r="0" t="0"/>
          <a:stretch/>
        </p:blipFill>
        <p:spPr>
          <a:xfrm>
            <a:off x="4235427" y="5297943"/>
            <a:ext cx="1853804" cy="142875"/>
          </a:xfrm>
          <a:prstGeom prst="rect">
            <a:avLst/>
          </a:prstGeom>
          <a:noFill/>
          <a:ln>
            <a:noFill/>
          </a:ln>
        </p:spPr>
      </p:pic>
      <p:sp>
        <p:nvSpPr>
          <p:cNvPr id="117" name="Google Shape;117;p25"/>
          <p:cNvSpPr txBox="1"/>
          <p:nvPr/>
        </p:nvSpPr>
        <p:spPr>
          <a:xfrm>
            <a:off x="3054769" y="5297943"/>
            <a:ext cx="2017973" cy="184666"/>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4">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118" name="Google Shape;118;p25"/>
          <p:cNvPicPr preferRelativeResize="0"/>
          <p:nvPr/>
        </p:nvPicPr>
        <p:blipFill rotWithShape="1">
          <a:blip r:embed="rId5">
            <a:alphaModFix/>
          </a:blip>
          <a:srcRect b="0" l="0" r="0" t="0"/>
          <a:stretch/>
        </p:blipFill>
        <p:spPr>
          <a:xfrm rot="10800000">
            <a:off x="1" y="0"/>
            <a:ext cx="1295755" cy="1477054"/>
          </a:xfrm>
          <a:prstGeom prst="rect">
            <a:avLst/>
          </a:prstGeom>
          <a:noFill/>
          <a:ln>
            <a:noFill/>
          </a:ln>
        </p:spPr>
      </p:pic>
      <p:pic>
        <p:nvPicPr>
          <p:cNvPr id="119" name="Google Shape;119;p25"/>
          <p:cNvPicPr preferRelativeResize="0"/>
          <p:nvPr/>
        </p:nvPicPr>
        <p:blipFill rotWithShape="1">
          <a:blip r:embed="rId6">
            <a:alphaModFix/>
          </a:blip>
          <a:srcRect b="0" l="0" r="0" t="0"/>
          <a:stretch/>
        </p:blipFill>
        <p:spPr>
          <a:xfrm flipH="1">
            <a:off x="8076128" y="0"/>
            <a:ext cx="1067872" cy="1771650"/>
          </a:xfrm>
          <a:prstGeom prst="rect">
            <a:avLst/>
          </a:prstGeom>
          <a:noFill/>
          <a:ln>
            <a:noFill/>
          </a:ln>
        </p:spPr>
      </p:pic>
      <p:sp>
        <p:nvSpPr>
          <p:cNvPr id="120" name="Google Shape;120;p25"/>
          <p:cNvSpPr/>
          <p:nvPr>
            <p:ph idx="2" type="pic"/>
          </p:nvPr>
        </p:nvSpPr>
        <p:spPr>
          <a:xfrm>
            <a:off x="939168" y="915244"/>
            <a:ext cx="4705350" cy="2838450"/>
          </a:xfrm>
          <a:prstGeom prst="rect">
            <a:avLst/>
          </a:prstGeom>
          <a:solidFill>
            <a:schemeClr val="lt1"/>
          </a:solidFill>
          <a:ln>
            <a:noFill/>
          </a:ln>
        </p:spPr>
        <p:txBody>
          <a:bodyPr anchorCtr="1" anchor="ctr" bIns="34275" lIns="68575" spcFirstLastPara="1" rIns="68575" wrap="square" tIns="864000">
            <a:noAutofit/>
          </a:bodyPr>
          <a:lstStyle>
            <a:lvl1pPr lvl="0" marR="0" rtl="0" algn="l">
              <a:lnSpc>
                <a:spcPct val="90000"/>
              </a:lnSpc>
              <a:spcBef>
                <a:spcPts val="8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MON custom">
  <p:cSld name="PPTMON custom">
    <p:spTree>
      <p:nvGrpSpPr>
        <p:cNvPr id="121" name="Shape 121"/>
        <p:cNvGrpSpPr/>
        <p:nvPr/>
      </p:nvGrpSpPr>
      <p:grpSpPr>
        <a:xfrm>
          <a:off x="0" y="0"/>
          <a:ext cx="0" cy="0"/>
          <a:chOff x="0" y="0"/>
          <a:chExt cx="0" cy="0"/>
        </a:xfrm>
      </p:grpSpPr>
      <p:pic>
        <p:nvPicPr>
          <p:cNvPr id="122" name="Google Shape;122;p26">
            <a:hlinkClick r:id="rId2"/>
          </p:cNvPr>
          <p:cNvPicPr preferRelativeResize="0"/>
          <p:nvPr/>
        </p:nvPicPr>
        <p:blipFill rotWithShape="1">
          <a:blip r:embed="rId3">
            <a:alphaModFix/>
          </a:blip>
          <a:srcRect b="0" l="0" r="0" t="0"/>
          <a:stretch/>
        </p:blipFill>
        <p:spPr>
          <a:xfrm>
            <a:off x="4235427" y="5297943"/>
            <a:ext cx="1853804" cy="142875"/>
          </a:xfrm>
          <a:prstGeom prst="rect">
            <a:avLst/>
          </a:prstGeom>
          <a:noFill/>
          <a:ln>
            <a:noFill/>
          </a:ln>
        </p:spPr>
      </p:pic>
      <p:sp>
        <p:nvSpPr>
          <p:cNvPr id="123" name="Google Shape;123;p26"/>
          <p:cNvSpPr txBox="1"/>
          <p:nvPr/>
        </p:nvSpPr>
        <p:spPr>
          <a:xfrm>
            <a:off x="3054769" y="5297943"/>
            <a:ext cx="2017973" cy="184666"/>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4">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MON slide">
  <p:cSld name="PPTMON slide">
    <p:spTree>
      <p:nvGrpSpPr>
        <p:cNvPr id="124" name="Shape 124"/>
        <p:cNvGrpSpPr/>
        <p:nvPr/>
      </p:nvGrpSpPr>
      <p:grpSpPr>
        <a:xfrm>
          <a:off x="0" y="0"/>
          <a:ext cx="0" cy="0"/>
          <a:chOff x="0" y="0"/>
          <a:chExt cx="0" cy="0"/>
        </a:xfrm>
      </p:grpSpPr>
      <p:pic>
        <p:nvPicPr>
          <p:cNvPr id="125" name="Google Shape;125;p27">
            <a:hlinkClick r:id="rId2"/>
          </p:cNvPr>
          <p:cNvPicPr preferRelativeResize="0"/>
          <p:nvPr/>
        </p:nvPicPr>
        <p:blipFill rotWithShape="1">
          <a:blip r:embed="rId3">
            <a:alphaModFix/>
          </a:blip>
          <a:srcRect b="0" l="0" r="0" t="0"/>
          <a:stretch/>
        </p:blipFill>
        <p:spPr>
          <a:xfrm>
            <a:off x="4235427" y="5297943"/>
            <a:ext cx="1853804" cy="142875"/>
          </a:xfrm>
          <a:prstGeom prst="rect">
            <a:avLst/>
          </a:prstGeom>
          <a:noFill/>
          <a:ln>
            <a:noFill/>
          </a:ln>
        </p:spPr>
      </p:pic>
      <p:sp>
        <p:nvSpPr>
          <p:cNvPr id="126" name="Google Shape;126;p27"/>
          <p:cNvSpPr txBox="1"/>
          <p:nvPr/>
        </p:nvSpPr>
        <p:spPr>
          <a:xfrm>
            <a:off x="3054769" y="5297943"/>
            <a:ext cx="2017973" cy="184666"/>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4">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theme" Target="../theme/theme1.xml"/><Relationship Id="rId14" Type="http://schemas.openxmlformats.org/officeDocument/2006/relationships/slideLayout" Target="../slideLayouts/slideLayout2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med" p14:dur="600">
        <p:push/>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8"/>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Lst>
  <mc:AlternateContent>
    <mc:Choice Requires="p14">
      <p:transition spd="med" p14:dur="600">
        <p:push/>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hyperlink" Target="https://smudge.ai/blog/ratelimit-algorithms" TargetMode="External"/><Relationship Id="rId5"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hyperlink" Target="https://smudge.ai/blog/ratelimit-algorithms" TargetMode="External"/><Relationship Id="rId5"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2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4.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24.png"/><Relationship Id="rId4" Type="http://schemas.openxmlformats.org/officeDocument/2006/relationships/image" Target="../media/image26.jpg"/><Relationship Id="rId5"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hyperlink" Target="https://smudge.ai/blog/ratelimit-algorithms" TargetMode="External"/><Relationship Id="rId5"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hyperlink" Target="https://smudge.ai/blog/ratelimit-algorithms" TargetMode="External"/><Relationship Id="rId5" Type="http://schemas.openxmlformats.org/officeDocument/2006/relationships/image" Target="../media/image17.png"/><Relationship Id="rId6" Type="http://schemas.openxmlformats.org/officeDocument/2006/relationships/image" Target="../media/image25.png"/><Relationship Id="rId7" Type="http://schemas.openxmlformats.org/officeDocument/2006/relationships/image" Target="../media/image18.png"/><Relationship Id="rId8"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8"/>
          <p:cNvSpPr txBox="1"/>
          <p:nvPr/>
        </p:nvSpPr>
        <p:spPr>
          <a:xfrm>
            <a:off x="1034100" y="1684950"/>
            <a:ext cx="7075800" cy="1251000"/>
          </a:xfrm>
          <a:prstGeom prst="rect">
            <a:avLst/>
          </a:prstGeom>
          <a:noFill/>
          <a:ln>
            <a:noFill/>
          </a:ln>
        </p:spPr>
        <p:txBody>
          <a:bodyPr anchorCtr="0" anchor="t" bIns="34275" lIns="68575" spcFirstLastPara="1" rIns="68575" wrap="square" tIns="34275">
            <a:noAutofit/>
          </a:bodyPr>
          <a:lstStyle/>
          <a:p>
            <a:pPr indent="0" lvl="0" marL="0" rtl="0" algn="ctr">
              <a:lnSpc>
                <a:spcPct val="115000"/>
              </a:lnSpc>
              <a:spcBef>
                <a:spcPts val="1200"/>
              </a:spcBef>
              <a:spcAft>
                <a:spcPts val="1200"/>
              </a:spcAft>
              <a:buSzPts val="1100"/>
              <a:buNone/>
            </a:pPr>
            <a:r>
              <a:rPr lang="ko" sz="5000">
                <a:solidFill>
                  <a:srgbClr val="3F3F3F"/>
                </a:solidFill>
                <a:latin typeface="Montserrat ExtraBold"/>
                <a:ea typeface="Montserrat ExtraBold"/>
                <a:cs typeface="Montserrat ExtraBold"/>
                <a:sym typeface="Montserrat ExtraBold"/>
              </a:rPr>
              <a:t>Rate Limiting</a:t>
            </a:r>
            <a:endParaRPr sz="5000">
              <a:solidFill>
                <a:srgbClr val="3F3F3F"/>
              </a:solidFill>
              <a:latin typeface="Montserrat ExtraBold"/>
              <a:ea typeface="Montserrat ExtraBold"/>
              <a:cs typeface="Montserrat ExtraBold"/>
              <a:sym typeface="Montserrat ExtraBold"/>
            </a:endParaRPr>
          </a:p>
        </p:txBody>
      </p:sp>
      <p:sp>
        <p:nvSpPr>
          <p:cNvPr id="132" name="Google Shape;132;p28"/>
          <p:cNvSpPr txBox="1"/>
          <p:nvPr/>
        </p:nvSpPr>
        <p:spPr>
          <a:xfrm>
            <a:off x="1926451" y="2703459"/>
            <a:ext cx="5291100" cy="346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ko" sz="1800">
                <a:solidFill>
                  <a:srgbClr val="3F3F3F"/>
                </a:solidFill>
                <a:latin typeface="Calibri"/>
                <a:ea typeface="Calibri"/>
                <a:cs typeface="Calibri"/>
                <a:sym typeface="Calibri"/>
              </a:rPr>
              <a:t>Les algorithmes de limitation du débit</a:t>
            </a:r>
            <a:endParaRPr sz="1800">
              <a:solidFill>
                <a:srgbClr val="3F3F3F"/>
              </a:solidFill>
              <a:latin typeface="Calibri"/>
              <a:ea typeface="Calibri"/>
              <a:cs typeface="Calibri"/>
              <a:sym typeface="Calibri"/>
            </a:endParaRPr>
          </a:p>
        </p:txBody>
      </p:sp>
      <p:sp>
        <p:nvSpPr>
          <p:cNvPr id="133" name="Google Shape;133;p28"/>
          <p:cNvSpPr/>
          <p:nvPr/>
        </p:nvSpPr>
        <p:spPr>
          <a:xfrm>
            <a:off x="181900" y="4636050"/>
            <a:ext cx="1571700" cy="346200"/>
          </a:xfrm>
          <a:prstGeom prst="roundRect">
            <a:avLst>
              <a:gd fmla="val 50000" name="adj"/>
            </a:avLst>
          </a:prstGeom>
          <a:solidFill>
            <a:srgbClr val="12D49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ko" sz="1200">
                <a:solidFill>
                  <a:srgbClr val="3F3F3F"/>
                </a:solidFill>
                <a:latin typeface="Calibri"/>
                <a:ea typeface="Calibri"/>
                <a:cs typeface="Calibri"/>
                <a:sym typeface="Calibri"/>
              </a:rPr>
              <a:t>       </a:t>
            </a:r>
            <a:r>
              <a:rPr lang="ko" sz="1200">
                <a:solidFill>
                  <a:srgbClr val="3F3F3F"/>
                </a:solidFill>
                <a:latin typeface="Calibri"/>
                <a:ea typeface="Calibri"/>
                <a:cs typeface="Calibri"/>
                <a:sym typeface="Calibri"/>
              </a:rPr>
              <a:t> </a:t>
            </a:r>
            <a:r>
              <a:rPr lang="ko" sz="1200">
                <a:solidFill>
                  <a:srgbClr val="3F3F3F"/>
                </a:solidFill>
                <a:latin typeface="Calibri"/>
                <a:ea typeface="Calibri"/>
                <a:cs typeface="Calibri"/>
                <a:sym typeface="Calibri"/>
              </a:rPr>
              <a:t>Mathys Deshaies</a:t>
            </a:r>
            <a:endParaRPr sz="1200">
              <a:solidFill>
                <a:srgbClr val="3F3F3F"/>
              </a:solidFill>
              <a:latin typeface="Calibri"/>
              <a:ea typeface="Calibri"/>
              <a:cs typeface="Calibri"/>
              <a:sym typeface="Calibri"/>
            </a:endParaRPr>
          </a:p>
        </p:txBody>
      </p:sp>
      <p:pic>
        <p:nvPicPr>
          <p:cNvPr id="134" name="Google Shape;134;p28" title="PhotoDeProfile.jfif"/>
          <p:cNvPicPr preferRelativeResize="0"/>
          <p:nvPr/>
        </p:nvPicPr>
        <p:blipFill rotWithShape="1">
          <a:blip r:embed="rId3">
            <a:alphaModFix/>
          </a:blip>
          <a:srcRect b="28079" l="0" r="0" t="5634"/>
          <a:stretch/>
        </p:blipFill>
        <p:spPr>
          <a:xfrm>
            <a:off x="218300" y="4666050"/>
            <a:ext cx="287700" cy="2862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7"/>
          <p:cNvSpPr txBox="1"/>
          <p:nvPr/>
        </p:nvSpPr>
        <p:spPr>
          <a:xfrm>
            <a:off x="2626000" y="276675"/>
            <a:ext cx="3365700" cy="7578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ko" sz="2100">
                <a:solidFill>
                  <a:srgbClr val="3F3F3F"/>
                </a:solidFill>
                <a:latin typeface="Montserrat ExtraBold"/>
                <a:ea typeface="Montserrat ExtraBold"/>
                <a:cs typeface="Montserrat ExtraBold"/>
                <a:sym typeface="Montserrat ExtraBold"/>
              </a:rPr>
              <a:t>Fixed Window</a:t>
            </a:r>
            <a:endParaRPr sz="1800">
              <a:solidFill>
                <a:srgbClr val="3F3F3F"/>
              </a:solidFill>
              <a:latin typeface="Montserrat"/>
              <a:ea typeface="Montserrat"/>
              <a:cs typeface="Montserrat"/>
              <a:sym typeface="Montserrat"/>
            </a:endParaRPr>
          </a:p>
          <a:p>
            <a:pPr indent="0" lvl="0" marL="0" marR="0" rtl="0" algn="ctr">
              <a:spcBef>
                <a:spcPts val="0"/>
              </a:spcBef>
              <a:spcAft>
                <a:spcPts val="0"/>
              </a:spcAft>
              <a:buNone/>
            </a:pPr>
            <a:r>
              <a:rPr lang="ko" sz="1800">
                <a:solidFill>
                  <a:srgbClr val="3F3F3F"/>
                </a:solidFill>
                <a:latin typeface="Montserrat"/>
                <a:ea typeface="Montserrat"/>
                <a:cs typeface="Montserrat"/>
                <a:sym typeface="Montserrat"/>
              </a:rPr>
              <a:t>(Fenêtre fixe)</a:t>
            </a:r>
            <a:endParaRPr sz="1800">
              <a:solidFill>
                <a:srgbClr val="3F3F3F"/>
              </a:solidFill>
              <a:latin typeface="Montserrat"/>
              <a:ea typeface="Montserrat"/>
              <a:cs typeface="Montserrat"/>
              <a:sym typeface="Montserrat"/>
            </a:endParaRPr>
          </a:p>
        </p:txBody>
      </p:sp>
      <p:sp>
        <p:nvSpPr>
          <p:cNvPr id="245" name="Google Shape;245;p37"/>
          <p:cNvSpPr txBox="1"/>
          <p:nvPr/>
        </p:nvSpPr>
        <p:spPr>
          <a:xfrm>
            <a:off x="5326400" y="299900"/>
            <a:ext cx="1267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200">
                <a:solidFill>
                  <a:srgbClr val="3F3F3F"/>
                </a:solidFill>
                <a:latin typeface="Montserrat"/>
                <a:ea typeface="Montserrat"/>
                <a:cs typeface="Montserrat"/>
                <a:sym typeface="Montserrat"/>
              </a:rPr>
              <a:t>(suite)</a:t>
            </a:r>
            <a:endParaRPr sz="800"/>
          </a:p>
        </p:txBody>
      </p:sp>
      <p:sp>
        <p:nvSpPr>
          <p:cNvPr id="246" name="Google Shape;246;p37"/>
          <p:cNvSpPr txBox="1"/>
          <p:nvPr/>
        </p:nvSpPr>
        <p:spPr>
          <a:xfrm>
            <a:off x="555875" y="1339275"/>
            <a:ext cx="4100100" cy="40329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lang="ko" sz="1800">
                <a:solidFill>
                  <a:srgbClr val="3F3F3F"/>
                </a:solidFill>
                <a:latin typeface="Calibri"/>
                <a:ea typeface="Calibri"/>
                <a:cs typeface="Calibri"/>
                <a:sym typeface="Calibri"/>
              </a:rPr>
              <a:t>A</a:t>
            </a:r>
            <a:r>
              <a:rPr lang="ko" sz="1800">
                <a:solidFill>
                  <a:srgbClr val="3F3F3F"/>
                </a:solidFill>
                <a:latin typeface="Calibri"/>
                <a:ea typeface="Calibri"/>
                <a:cs typeface="Calibri"/>
                <a:sym typeface="Calibri"/>
              </a:rPr>
              <a:t>vantages </a:t>
            </a:r>
            <a:r>
              <a:rPr lang="ko" sz="1800">
                <a:solidFill>
                  <a:srgbClr val="38761D"/>
                </a:solidFill>
                <a:latin typeface="Calibri"/>
                <a:ea typeface="Calibri"/>
                <a:cs typeface="Calibri"/>
                <a:sym typeface="Calibri"/>
              </a:rPr>
              <a:t>(2)</a:t>
            </a:r>
            <a:endParaRPr sz="1800">
              <a:solidFill>
                <a:srgbClr val="3F3F3F"/>
              </a:solidFill>
              <a:latin typeface="Calibri"/>
              <a:ea typeface="Calibri"/>
              <a:cs typeface="Calibri"/>
              <a:sym typeface="Calibri"/>
            </a:endParaRPr>
          </a:p>
          <a:p>
            <a:pPr indent="0" lvl="0" marL="0" marR="0" rtl="0" algn="l">
              <a:lnSpc>
                <a:spcPct val="115000"/>
              </a:lnSpc>
              <a:spcBef>
                <a:spcPts val="0"/>
              </a:spcBef>
              <a:spcAft>
                <a:spcPts val="0"/>
              </a:spcAft>
              <a:buNone/>
            </a:pPr>
            <a:r>
              <a:t/>
            </a:r>
            <a:endParaRPr sz="1800">
              <a:solidFill>
                <a:srgbClr val="3F3F3F"/>
              </a:solidFill>
              <a:latin typeface="Calibri"/>
              <a:ea typeface="Calibri"/>
              <a:cs typeface="Calibri"/>
              <a:sym typeface="Calibri"/>
            </a:endParaRPr>
          </a:p>
          <a:p>
            <a:pPr indent="0" lvl="0" marL="0" rtl="0" algn="l">
              <a:lnSpc>
                <a:spcPct val="115000"/>
              </a:lnSpc>
              <a:spcBef>
                <a:spcPts val="0"/>
              </a:spcBef>
              <a:spcAft>
                <a:spcPts val="0"/>
              </a:spcAft>
              <a:buNone/>
            </a:pPr>
            <a:r>
              <a:rPr lang="ko" sz="1800">
                <a:solidFill>
                  <a:srgbClr val="3F3F3F"/>
                </a:solidFill>
                <a:latin typeface="Calibri"/>
                <a:ea typeface="Calibri"/>
                <a:cs typeface="Calibri"/>
                <a:sym typeface="Calibri"/>
              </a:rPr>
              <a:t>Contexte:</a:t>
            </a:r>
            <a:endParaRPr sz="1800">
              <a:solidFill>
                <a:srgbClr val="3F3F3F"/>
              </a:solidFill>
              <a:latin typeface="Calibri"/>
              <a:ea typeface="Calibri"/>
              <a:cs typeface="Calibri"/>
              <a:sym typeface="Calibri"/>
            </a:endParaRPr>
          </a:p>
          <a:p>
            <a:pPr indent="-342900" lvl="0" marL="457200" rtl="0" algn="l">
              <a:lnSpc>
                <a:spcPct val="115000"/>
              </a:lnSpc>
              <a:spcBef>
                <a:spcPts val="0"/>
              </a:spcBef>
              <a:spcAft>
                <a:spcPts val="0"/>
              </a:spcAft>
              <a:buClr>
                <a:srgbClr val="3F3F3F"/>
              </a:buClr>
              <a:buSzPts val="1800"/>
              <a:buFont typeface="Calibri"/>
              <a:buChar char="-"/>
            </a:pPr>
            <a:r>
              <a:rPr lang="ko" sz="1800">
                <a:solidFill>
                  <a:srgbClr val="3F3F3F"/>
                </a:solidFill>
                <a:latin typeface="Calibri"/>
                <a:ea typeface="Calibri"/>
                <a:cs typeface="Calibri"/>
                <a:sym typeface="Calibri"/>
              </a:rPr>
              <a:t>APIs avec besoin de </a:t>
            </a:r>
            <a:r>
              <a:rPr b="1" lang="ko" sz="1800">
                <a:solidFill>
                  <a:srgbClr val="3F3F3F"/>
                </a:solidFill>
                <a:latin typeface="Calibri"/>
                <a:ea typeface="Calibri"/>
                <a:cs typeface="Calibri"/>
                <a:sym typeface="Calibri"/>
              </a:rPr>
              <a:t>sécurité minimal</a:t>
            </a:r>
            <a:endParaRPr b="1" sz="1800">
              <a:solidFill>
                <a:srgbClr val="3F3F3F"/>
              </a:solidFill>
              <a:latin typeface="Calibri"/>
              <a:ea typeface="Calibri"/>
              <a:cs typeface="Calibri"/>
              <a:sym typeface="Calibri"/>
            </a:endParaRPr>
          </a:p>
          <a:p>
            <a:pPr indent="-342900" lvl="0" marL="457200" rtl="0" algn="l">
              <a:lnSpc>
                <a:spcPct val="115000"/>
              </a:lnSpc>
              <a:spcBef>
                <a:spcPts val="0"/>
              </a:spcBef>
              <a:spcAft>
                <a:spcPts val="0"/>
              </a:spcAft>
              <a:buClr>
                <a:srgbClr val="3F3F3F"/>
              </a:buClr>
              <a:buSzPts val="1800"/>
              <a:buFont typeface="Calibri"/>
              <a:buChar char="-"/>
            </a:pPr>
            <a:r>
              <a:rPr b="1" lang="ko" sz="1800">
                <a:solidFill>
                  <a:srgbClr val="3F3F3F"/>
                </a:solidFill>
                <a:latin typeface="Calibri"/>
                <a:ea typeface="Calibri"/>
                <a:cs typeface="Calibri"/>
                <a:sym typeface="Calibri"/>
              </a:rPr>
              <a:t>Trafic stable</a:t>
            </a:r>
            <a:endParaRPr b="1" sz="1800">
              <a:solidFill>
                <a:srgbClr val="3F3F3F"/>
              </a:solidFill>
              <a:latin typeface="Calibri"/>
              <a:ea typeface="Calibri"/>
              <a:cs typeface="Calibri"/>
              <a:sym typeface="Calibri"/>
            </a:endParaRPr>
          </a:p>
          <a:p>
            <a:pPr indent="-342900" lvl="0" marL="457200" rtl="0" algn="l">
              <a:lnSpc>
                <a:spcPct val="115000"/>
              </a:lnSpc>
              <a:spcBef>
                <a:spcPts val="0"/>
              </a:spcBef>
              <a:spcAft>
                <a:spcPts val="0"/>
              </a:spcAft>
              <a:buClr>
                <a:srgbClr val="3F3F3F"/>
              </a:buClr>
              <a:buSzPts val="1800"/>
              <a:buFont typeface="Calibri"/>
              <a:buChar char="-"/>
            </a:pPr>
            <a:r>
              <a:rPr b="1" lang="ko" sz="1800">
                <a:solidFill>
                  <a:srgbClr val="3F3F3F"/>
                </a:solidFill>
                <a:latin typeface="Calibri"/>
                <a:ea typeface="Calibri"/>
                <a:cs typeface="Calibri"/>
                <a:sym typeface="Calibri"/>
              </a:rPr>
              <a:t>Contrer attaques</a:t>
            </a:r>
            <a:r>
              <a:rPr lang="ko" sz="1800">
                <a:solidFill>
                  <a:srgbClr val="3F3F3F"/>
                </a:solidFill>
                <a:latin typeface="Calibri"/>
                <a:ea typeface="Calibri"/>
                <a:cs typeface="Calibri"/>
                <a:sym typeface="Calibri"/>
              </a:rPr>
              <a:t> force brute</a:t>
            </a:r>
            <a:endParaRPr sz="1800">
              <a:solidFill>
                <a:srgbClr val="3F3F3F"/>
              </a:solidFill>
              <a:latin typeface="Calibri"/>
              <a:ea typeface="Calibri"/>
              <a:cs typeface="Calibri"/>
              <a:sym typeface="Calibri"/>
            </a:endParaRPr>
          </a:p>
          <a:p>
            <a:pPr indent="0" lvl="0" marL="0" marR="0" rtl="0" algn="l">
              <a:lnSpc>
                <a:spcPct val="115000"/>
              </a:lnSpc>
              <a:spcBef>
                <a:spcPts val="0"/>
              </a:spcBef>
              <a:spcAft>
                <a:spcPts val="0"/>
              </a:spcAft>
              <a:buNone/>
            </a:pPr>
            <a:r>
              <a:t/>
            </a:r>
            <a:endParaRPr sz="1800">
              <a:solidFill>
                <a:srgbClr val="3F3F3F"/>
              </a:solidFill>
              <a:latin typeface="Calibri"/>
              <a:ea typeface="Calibri"/>
              <a:cs typeface="Calibri"/>
              <a:sym typeface="Calibri"/>
            </a:endParaRPr>
          </a:p>
        </p:txBody>
      </p:sp>
      <p:sp>
        <p:nvSpPr>
          <p:cNvPr id="247" name="Google Shape;247;p37"/>
          <p:cNvSpPr txBox="1"/>
          <p:nvPr/>
        </p:nvSpPr>
        <p:spPr>
          <a:xfrm>
            <a:off x="4981275" y="1339275"/>
            <a:ext cx="3845100" cy="3966000"/>
          </a:xfrm>
          <a:prstGeom prst="rect">
            <a:avLst/>
          </a:prstGeom>
          <a:noFill/>
          <a:ln>
            <a:noFill/>
          </a:ln>
        </p:spPr>
        <p:txBody>
          <a:bodyPr anchorCtr="0" anchor="t" bIns="34275" lIns="68575" spcFirstLastPara="1" rIns="68575" wrap="square" tIns="34275">
            <a:noAutofit/>
          </a:bodyPr>
          <a:lstStyle/>
          <a:p>
            <a:pPr indent="0" lvl="0" marL="0" marR="0" rtl="0" algn="l">
              <a:lnSpc>
                <a:spcPct val="115000"/>
              </a:lnSpc>
              <a:spcBef>
                <a:spcPts val="0"/>
              </a:spcBef>
              <a:spcAft>
                <a:spcPts val="0"/>
              </a:spcAft>
              <a:buNone/>
            </a:pPr>
            <a:r>
              <a:rPr lang="ko" sz="1800">
                <a:solidFill>
                  <a:srgbClr val="3F3F3F"/>
                </a:solidFill>
                <a:latin typeface="Calibri"/>
                <a:ea typeface="Calibri"/>
                <a:cs typeface="Calibri"/>
                <a:sym typeface="Calibri"/>
              </a:rPr>
              <a:t>Désavantages </a:t>
            </a:r>
            <a:r>
              <a:rPr lang="ko" sz="1800">
                <a:solidFill>
                  <a:srgbClr val="CC0000"/>
                </a:solidFill>
                <a:latin typeface="Calibri"/>
                <a:ea typeface="Calibri"/>
                <a:cs typeface="Calibri"/>
                <a:sym typeface="Calibri"/>
              </a:rPr>
              <a:t>(1)</a:t>
            </a:r>
            <a:endParaRPr sz="1800">
              <a:solidFill>
                <a:srgbClr val="3F3F3F"/>
              </a:solidFill>
              <a:latin typeface="Calibri"/>
              <a:ea typeface="Calibri"/>
              <a:cs typeface="Calibri"/>
              <a:sym typeface="Calibri"/>
            </a:endParaRPr>
          </a:p>
          <a:p>
            <a:pPr indent="0" lvl="0" marL="0" marR="0" rtl="0" algn="l">
              <a:lnSpc>
                <a:spcPct val="115000"/>
              </a:lnSpc>
              <a:spcBef>
                <a:spcPts val="0"/>
              </a:spcBef>
              <a:spcAft>
                <a:spcPts val="0"/>
              </a:spcAft>
              <a:buNone/>
            </a:pPr>
            <a:r>
              <a:t/>
            </a:r>
            <a:endParaRPr sz="1800">
              <a:solidFill>
                <a:srgbClr val="3F3F3F"/>
              </a:solidFill>
              <a:latin typeface="Calibri"/>
              <a:ea typeface="Calibri"/>
              <a:cs typeface="Calibri"/>
              <a:sym typeface="Calibri"/>
            </a:endParaRPr>
          </a:p>
          <a:p>
            <a:pPr indent="0" lvl="0" marL="0" marR="0" rtl="0" algn="l">
              <a:lnSpc>
                <a:spcPct val="115000"/>
              </a:lnSpc>
              <a:spcBef>
                <a:spcPts val="0"/>
              </a:spcBef>
              <a:spcAft>
                <a:spcPts val="0"/>
              </a:spcAft>
              <a:buNone/>
            </a:pPr>
            <a:r>
              <a:rPr lang="ko" sz="1800">
                <a:solidFill>
                  <a:srgbClr val="3F3F3F"/>
                </a:solidFill>
                <a:latin typeface="Calibri"/>
                <a:ea typeface="Calibri"/>
                <a:cs typeface="Calibri"/>
                <a:sym typeface="Calibri"/>
              </a:rPr>
              <a:t>Exemples:</a:t>
            </a:r>
            <a:endParaRPr sz="1800">
              <a:solidFill>
                <a:srgbClr val="3F3F3F"/>
              </a:solidFill>
              <a:latin typeface="Calibri"/>
              <a:ea typeface="Calibri"/>
              <a:cs typeface="Calibri"/>
              <a:sym typeface="Calibri"/>
            </a:endParaRPr>
          </a:p>
          <a:p>
            <a:pPr indent="-342900" lvl="0" marL="457200" marR="0" rtl="0" algn="l">
              <a:lnSpc>
                <a:spcPct val="115000"/>
              </a:lnSpc>
              <a:spcBef>
                <a:spcPts val="0"/>
              </a:spcBef>
              <a:spcAft>
                <a:spcPts val="0"/>
              </a:spcAft>
              <a:buClr>
                <a:srgbClr val="3F3F3F"/>
              </a:buClr>
              <a:buSzPts val="1800"/>
              <a:buFont typeface="Calibri"/>
              <a:buChar char="-"/>
            </a:pPr>
            <a:r>
              <a:rPr b="1" lang="ko" sz="1800">
                <a:solidFill>
                  <a:srgbClr val="3F3F3F"/>
                </a:solidFill>
                <a:latin typeface="Calibri"/>
                <a:ea typeface="Calibri"/>
                <a:cs typeface="Calibri"/>
                <a:sym typeface="Calibri"/>
              </a:rPr>
              <a:t>GitHub</a:t>
            </a:r>
            <a:endParaRPr b="1" sz="1800">
              <a:solidFill>
                <a:srgbClr val="3F3F3F"/>
              </a:solidFill>
              <a:latin typeface="Calibri"/>
              <a:ea typeface="Calibri"/>
              <a:cs typeface="Calibri"/>
              <a:sym typeface="Calibri"/>
            </a:endParaRPr>
          </a:p>
          <a:p>
            <a:pPr indent="-342900" lvl="1" marL="914400" marR="0" rtl="0" algn="l">
              <a:lnSpc>
                <a:spcPct val="115000"/>
              </a:lnSpc>
              <a:spcBef>
                <a:spcPts val="0"/>
              </a:spcBef>
              <a:spcAft>
                <a:spcPts val="0"/>
              </a:spcAft>
              <a:buClr>
                <a:srgbClr val="3F3F3F"/>
              </a:buClr>
              <a:buSzPts val="1800"/>
              <a:buFont typeface="Calibri"/>
              <a:buChar char="-"/>
            </a:pPr>
            <a:r>
              <a:rPr i="1" lang="ko" sz="1800">
                <a:solidFill>
                  <a:srgbClr val="3F3F3F"/>
                </a:solidFill>
                <a:latin typeface="Calibri"/>
                <a:ea typeface="Calibri"/>
                <a:cs typeface="Calibri"/>
                <a:sym typeface="Calibri"/>
              </a:rPr>
              <a:t>limit </a:t>
            </a:r>
            <a:r>
              <a:rPr lang="ko" sz="1800">
                <a:solidFill>
                  <a:srgbClr val="3F3F3F"/>
                </a:solidFill>
                <a:latin typeface="Calibri"/>
                <a:ea typeface="Calibri"/>
                <a:cs typeface="Calibri"/>
                <a:sym typeface="Calibri"/>
              </a:rPr>
              <a:t>= 5000</a:t>
            </a:r>
            <a:endParaRPr sz="1800">
              <a:solidFill>
                <a:srgbClr val="3F3F3F"/>
              </a:solidFill>
              <a:latin typeface="Calibri"/>
              <a:ea typeface="Calibri"/>
              <a:cs typeface="Calibri"/>
              <a:sym typeface="Calibri"/>
            </a:endParaRPr>
          </a:p>
          <a:p>
            <a:pPr indent="-342900" lvl="1" marL="914400" marR="0" rtl="0" algn="l">
              <a:lnSpc>
                <a:spcPct val="115000"/>
              </a:lnSpc>
              <a:spcBef>
                <a:spcPts val="0"/>
              </a:spcBef>
              <a:spcAft>
                <a:spcPts val="0"/>
              </a:spcAft>
              <a:buClr>
                <a:srgbClr val="3F3F3F"/>
              </a:buClr>
              <a:buSzPts val="1800"/>
              <a:buFont typeface="Calibri"/>
              <a:buChar char="-"/>
            </a:pPr>
            <a:r>
              <a:rPr i="1" lang="ko" sz="1800">
                <a:solidFill>
                  <a:srgbClr val="3F3F3F"/>
                </a:solidFill>
                <a:latin typeface="Calibri"/>
                <a:ea typeface="Calibri"/>
                <a:cs typeface="Calibri"/>
                <a:sym typeface="Calibri"/>
              </a:rPr>
              <a:t>windowDuration </a:t>
            </a:r>
            <a:r>
              <a:rPr lang="ko" sz="1800">
                <a:solidFill>
                  <a:srgbClr val="3F3F3F"/>
                </a:solidFill>
                <a:latin typeface="Calibri"/>
                <a:ea typeface="Calibri"/>
                <a:cs typeface="Calibri"/>
                <a:sym typeface="Calibri"/>
              </a:rPr>
              <a:t>= 1h</a:t>
            </a:r>
            <a:endParaRPr sz="1800">
              <a:solidFill>
                <a:srgbClr val="3F3F3F"/>
              </a:solidFill>
              <a:latin typeface="Calibri"/>
              <a:ea typeface="Calibri"/>
              <a:cs typeface="Calibri"/>
              <a:sym typeface="Calibri"/>
            </a:endParaRPr>
          </a:p>
        </p:txBody>
      </p:sp>
      <p:pic>
        <p:nvPicPr>
          <p:cNvPr id="248" name="Google Shape;248;p37"/>
          <p:cNvPicPr preferRelativeResize="0"/>
          <p:nvPr/>
        </p:nvPicPr>
        <p:blipFill>
          <a:blip r:embed="rId3">
            <a:alphaModFix/>
          </a:blip>
          <a:stretch>
            <a:fillRect/>
          </a:stretch>
        </p:blipFill>
        <p:spPr>
          <a:xfrm>
            <a:off x="7528649" y="4116674"/>
            <a:ext cx="1523999" cy="8572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38"/>
          <p:cNvPicPr preferRelativeResize="0"/>
          <p:nvPr/>
        </p:nvPicPr>
        <p:blipFill rotWithShape="1">
          <a:blip r:embed="rId3">
            <a:alphaModFix/>
          </a:blip>
          <a:srcRect b="0" l="0" r="0" t="0"/>
          <a:stretch/>
        </p:blipFill>
        <p:spPr>
          <a:xfrm rot="10800000">
            <a:off x="8076128" y="3371849"/>
            <a:ext cx="1067872" cy="1771651"/>
          </a:xfrm>
          <a:prstGeom prst="rect">
            <a:avLst/>
          </a:prstGeom>
          <a:noFill/>
          <a:ln>
            <a:noFill/>
          </a:ln>
        </p:spPr>
      </p:pic>
      <p:sp>
        <p:nvSpPr>
          <p:cNvPr id="254" name="Google Shape;254;p38"/>
          <p:cNvSpPr txBox="1"/>
          <p:nvPr/>
        </p:nvSpPr>
        <p:spPr>
          <a:xfrm>
            <a:off x="1089275" y="276675"/>
            <a:ext cx="3365700" cy="7578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ko" sz="2100">
                <a:solidFill>
                  <a:srgbClr val="3F3F3F"/>
                </a:solidFill>
                <a:latin typeface="Montserrat ExtraBold"/>
                <a:ea typeface="Montserrat ExtraBold"/>
                <a:cs typeface="Montserrat ExtraBold"/>
                <a:sym typeface="Montserrat ExtraBold"/>
              </a:rPr>
              <a:t>Sliding Window</a:t>
            </a:r>
            <a:endParaRPr sz="2100">
              <a:solidFill>
                <a:srgbClr val="3F3F3F"/>
              </a:solidFill>
              <a:latin typeface="Montserrat ExtraBold"/>
              <a:ea typeface="Montserrat ExtraBold"/>
              <a:cs typeface="Montserrat ExtraBold"/>
              <a:sym typeface="Montserrat ExtraBold"/>
            </a:endParaRPr>
          </a:p>
          <a:p>
            <a:pPr indent="0" lvl="0" marL="0" marR="0" rtl="0" algn="ctr">
              <a:spcBef>
                <a:spcPts val="0"/>
              </a:spcBef>
              <a:spcAft>
                <a:spcPts val="0"/>
              </a:spcAft>
              <a:buNone/>
            </a:pPr>
            <a:r>
              <a:rPr lang="ko" sz="1800">
                <a:solidFill>
                  <a:srgbClr val="3F3F3F"/>
                </a:solidFill>
                <a:latin typeface="Montserrat"/>
                <a:ea typeface="Montserrat"/>
                <a:cs typeface="Montserrat"/>
                <a:sym typeface="Montserrat"/>
              </a:rPr>
              <a:t>(Fenêtre glissante)</a:t>
            </a:r>
            <a:endParaRPr sz="1800">
              <a:solidFill>
                <a:srgbClr val="3F3F3F"/>
              </a:solidFill>
              <a:latin typeface="Montserrat"/>
              <a:ea typeface="Montserrat"/>
              <a:cs typeface="Montserrat"/>
              <a:sym typeface="Montserrat"/>
            </a:endParaRPr>
          </a:p>
        </p:txBody>
      </p:sp>
      <p:sp>
        <p:nvSpPr>
          <p:cNvPr id="255" name="Google Shape;255;p38"/>
          <p:cNvSpPr txBox="1"/>
          <p:nvPr/>
        </p:nvSpPr>
        <p:spPr>
          <a:xfrm>
            <a:off x="0" y="4650900"/>
            <a:ext cx="6951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ko" sz="1800" u="sng">
                <a:solidFill>
                  <a:schemeClr val="hlink"/>
                </a:solidFill>
                <a:latin typeface="Calibri"/>
                <a:ea typeface="Calibri"/>
                <a:cs typeface="Calibri"/>
                <a:sym typeface="Calibri"/>
                <a:hlinkClick r:id="rId4"/>
              </a:rPr>
              <a:t>🔗</a:t>
            </a:r>
            <a:endParaRPr/>
          </a:p>
        </p:txBody>
      </p:sp>
      <p:sp>
        <p:nvSpPr>
          <p:cNvPr id="256" name="Google Shape;256;p38"/>
          <p:cNvSpPr txBox="1"/>
          <p:nvPr/>
        </p:nvSpPr>
        <p:spPr>
          <a:xfrm>
            <a:off x="632075" y="1339275"/>
            <a:ext cx="4508400" cy="33876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lang="ko" sz="1800">
                <a:solidFill>
                  <a:srgbClr val="3F3F3F"/>
                </a:solidFill>
                <a:latin typeface="Calibri"/>
                <a:ea typeface="Calibri"/>
                <a:cs typeface="Calibri"/>
                <a:sym typeface="Calibri"/>
              </a:rPr>
              <a:t>Caractéristiques:</a:t>
            </a:r>
            <a:endParaRPr sz="1800">
              <a:solidFill>
                <a:srgbClr val="3F3F3F"/>
              </a:solidFill>
              <a:latin typeface="Calibri"/>
              <a:ea typeface="Calibri"/>
              <a:cs typeface="Calibri"/>
              <a:sym typeface="Calibri"/>
            </a:endParaRPr>
          </a:p>
          <a:p>
            <a:pPr indent="-342900" lvl="0" marL="457200" marR="0" rtl="0" algn="l">
              <a:lnSpc>
                <a:spcPct val="150000"/>
              </a:lnSpc>
              <a:spcBef>
                <a:spcPts val="0"/>
              </a:spcBef>
              <a:spcAft>
                <a:spcPts val="0"/>
              </a:spcAft>
              <a:buClr>
                <a:srgbClr val="3F3F3F"/>
              </a:buClr>
              <a:buSzPts val="1800"/>
              <a:buFont typeface="Calibri"/>
              <a:buChar char="-"/>
            </a:pPr>
            <a:r>
              <a:rPr lang="ko" sz="1800">
                <a:solidFill>
                  <a:srgbClr val="3F3F3F"/>
                </a:solidFill>
                <a:latin typeface="Calibri"/>
                <a:ea typeface="Calibri"/>
                <a:cs typeface="Calibri"/>
                <a:sym typeface="Calibri"/>
              </a:rPr>
              <a:t>Enregistrement</a:t>
            </a:r>
            <a:r>
              <a:rPr lang="ko" sz="1800">
                <a:solidFill>
                  <a:srgbClr val="3F3F3F"/>
                </a:solidFill>
                <a:latin typeface="Calibri"/>
                <a:ea typeface="Calibri"/>
                <a:cs typeface="Calibri"/>
                <a:sym typeface="Calibri"/>
              </a:rPr>
              <a:t> de tous les </a:t>
            </a:r>
            <a:r>
              <a:rPr b="1" lang="ko" sz="1800">
                <a:solidFill>
                  <a:srgbClr val="3F3F3F"/>
                </a:solidFill>
                <a:latin typeface="Calibri"/>
                <a:ea typeface="Calibri"/>
                <a:cs typeface="Calibri"/>
                <a:sym typeface="Calibri"/>
              </a:rPr>
              <a:t>timestamps </a:t>
            </a:r>
            <a:r>
              <a:rPr lang="ko" sz="1800">
                <a:solidFill>
                  <a:srgbClr val="3F3F3F"/>
                </a:solidFill>
                <a:latin typeface="Calibri"/>
                <a:ea typeface="Calibri"/>
                <a:cs typeface="Calibri"/>
                <a:sym typeface="Calibri"/>
              </a:rPr>
              <a:t>des requêtes</a:t>
            </a:r>
            <a:endParaRPr sz="1800">
              <a:solidFill>
                <a:srgbClr val="3F3F3F"/>
              </a:solidFill>
              <a:latin typeface="Calibri"/>
              <a:ea typeface="Calibri"/>
              <a:cs typeface="Calibri"/>
              <a:sym typeface="Calibri"/>
            </a:endParaRPr>
          </a:p>
          <a:p>
            <a:pPr indent="-342900" lvl="0" marL="457200" marR="0" rtl="0" algn="l">
              <a:lnSpc>
                <a:spcPct val="150000"/>
              </a:lnSpc>
              <a:spcBef>
                <a:spcPts val="0"/>
              </a:spcBef>
              <a:spcAft>
                <a:spcPts val="0"/>
              </a:spcAft>
              <a:buClr>
                <a:srgbClr val="3F3F3F"/>
              </a:buClr>
              <a:buSzPts val="1800"/>
              <a:buFont typeface="Calibri"/>
              <a:buChar char="-"/>
            </a:pPr>
            <a:r>
              <a:rPr lang="ko" sz="1800">
                <a:solidFill>
                  <a:srgbClr val="3F3F3F"/>
                </a:solidFill>
                <a:latin typeface="Calibri"/>
                <a:ea typeface="Calibri"/>
                <a:cs typeface="Calibri"/>
                <a:sym typeface="Calibri"/>
              </a:rPr>
              <a:t>Fenêtre glissante en </a:t>
            </a:r>
            <a:r>
              <a:rPr b="1" lang="ko" sz="1800">
                <a:solidFill>
                  <a:srgbClr val="3F3F3F"/>
                </a:solidFill>
                <a:latin typeface="Calibri"/>
                <a:ea typeface="Calibri"/>
                <a:cs typeface="Calibri"/>
                <a:sym typeface="Calibri"/>
              </a:rPr>
              <a:t>temps réel</a:t>
            </a:r>
            <a:endParaRPr sz="1800">
              <a:solidFill>
                <a:srgbClr val="3F3F3F"/>
              </a:solidFill>
              <a:latin typeface="Calibri"/>
              <a:ea typeface="Calibri"/>
              <a:cs typeface="Calibri"/>
              <a:sym typeface="Calibri"/>
            </a:endParaRPr>
          </a:p>
        </p:txBody>
      </p:sp>
      <p:sp>
        <p:nvSpPr>
          <p:cNvPr id="257" name="Google Shape;257;p38"/>
          <p:cNvSpPr txBox="1"/>
          <p:nvPr/>
        </p:nvSpPr>
        <p:spPr>
          <a:xfrm>
            <a:off x="4913175" y="1339275"/>
            <a:ext cx="3863400" cy="33876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lang="ko" sz="1800">
                <a:solidFill>
                  <a:srgbClr val="3F3F3F"/>
                </a:solidFill>
                <a:latin typeface="Calibri"/>
                <a:ea typeface="Calibri"/>
                <a:cs typeface="Calibri"/>
                <a:sym typeface="Calibri"/>
              </a:rPr>
              <a:t>Paramètres:</a:t>
            </a:r>
            <a:endParaRPr sz="1800">
              <a:solidFill>
                <a:srgbClr val="3F3F3F"/>
              </a:solidFill>
              <a:latin typeface="Calibri"/>
              <a:ea typeface="Calibri"/>
              <a:cs typeface="Calibri"/>
              <a:sym typeface="Calibri"/>
            </a:endParaRPr>
          </a:p>
          <a:p>
            <a:pPr indent="-342900" lvl="0" marL="457200" marR="0" rtl="0" algn="l">
              <a:lnSpc>
                <a:spcPct val="150000"/>
              </a:lnSpc>
              <a:spcBef>
                <a:spcPts val="0"/>
              </a:spcBef>
              <a:spcAft>
                <a:spcPts val="0"/>
              </a:spcAft>
              <a:buClr>
                <a:srgbClr val="3F3F3F"/>
              </a:buClr>
              <a:buSzPts val="1800"/>
              <a:buFont typeface="Calibri"/>
              <a:buChar char="-"/>
            </a:pPr>
            <a:r>
              <a:rPr b="1" lang="ko" sz="1800">
                <a:solidFill>
                  <a:srgbClr val="3F3F3F"/>
                </a:solidFill>
                <a:latin typeface="Calibri"/>
                <a:ea typeface="Calibri"/>
                <a:cs typeface="Calibri"/>
                <a:sym typeface="Calibri"/>
              </a:rPr>
              <a:t>limit </a:t>
            </a:r>
            <a:r>
              <a:rPr lang="ko" sz="1800">
                <a:solidFill>
                  <a:srgbClr val="3F3F3F"/>
                </a:solidFill>
                <a:latin typeface="Calibri"/>
                <a:ea typeface="Calibri"/>
                <a:cs typeface="Calibri"/>
                <a:sym typeface="Calibri"/>
              </a:rPr>
              <a:t>→ </a:t>
            </a:r>
            <a:r>
              <a:rPr lang="ko" sz="1800">
                <a:solidFill>
                  <a:srgbClr val="3F3F3F"/>
                </a:solidFill>
                <a:latin typeface="Calibri"/>
                <a:ea typeface="Calibri"/>
                <a:cs typeface="Calibri"/>
                <a:sym typeface="Calibri"/>
              </a:rPr>
              <a:t>nombre max de requêtes par fenêtre</a:t>
            </a:r>
            <a:endParaRPr sz="1800">
              <a:solidFill>
                <a:srgbClr val="3F3F3F"/>
              </a:solidFill>
              <a:latin typeface="Calibri"/>
              <a:ea typeface="Calibri"/>
              <a:cs typeface="Calibri"/>
              <a:sym typeface="Calibri"/>
            </a:endParaRPr>
          </a:p>
          <a:p>
            <a:pPr indent="-342900" lvl="0" marL="457200" marR="0" rtl="0" algn="l">
              <a:lnSpc>
                <a:spcPct val="150000"/>
              </a:lnSpc>
              <a:spcBef>
                <a:spcPts val="0"/>
              </a:spcBef>
              <a:spcAft>
                <a:spcPts val="0"/>
              </a:spcAft>
              <a:buClr>
                <a:srgbClr val="3F3F3F"/>
              </a:buClr>
              <a:buSzPts val="1800"/>
              <a:buFont typeface="Calibri"/>
              <a:buChar char="-"/>
            </a:pPr>
            <a:r>
              <a:rPr b="1" lang="ko" sz="1800">
                <a:solidFill>
                  <a:srgbClr val="3F3F3F"/>
                </a:solidFill>
                <a:latin typeface="Calibri"/>
                <a:ea typeface="Calibri"/>
                <a:cs typeface="Calibri"/>
                <a:sym typeface="Calibri"/>
              </a:rPr>
              <a:t>windowDuration </a:t>
            </a:r>
            <a:r>
              <a:rPr lang="ko" sz="1800">
                <a:solidFill>
                  <a:srgbClr val="3F3F3F"/>
                </a:solidFill>
                <a:latin typeface="Calibri"/>
                <a:ea typeface="Calibri"/>
                <a:cs typeface="Calibri"/>
                <a:sym typeface="Calibri"/>
              </a:rPr>
              <a:t>→ durée d’une fenêtre</a:t>
            </a:r>
            <a:endParaRPr sz="1800">
              <a:solidFill>
                <a:srgbClr val="3F3F3F"/>
              </a:solidFill>
              <a:latin typeface="Calibri"/>
              <a:ea typeface="Calibri"/>
              <a:cs typeface="Calibri"/>
              <a:sym typeface="Calibri"/>
            </a:endParaRPr>
          </a:p>
        </p:txBody>
      </p:sp>
      <p:sp>
        <p:nvSpPr>
          <p:cNvPr id="258" name="Google Shape;258;p38"/>
          <p:cNvSpPr/>
          <p:nvPr/>
        </p:nvSpPr>
        <p:spPr>
          <a:xfrm>
            <a:off x="0" y="0"/>
            <a:ext cx="9144000" cy="5143500"/>
          </a:xfrm>
          <a:prstGeom prst="rect">
            <a:avLst/>
          </a:prstGeom>
          <a:solidFill>
            <a:srgbClr val="2A3543">
              <a:alpha val="5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59" name="Google Shape;259;p38"/>
          <p:cNvPicPr preferRelativeResize="0"/>
          <p:nvPr/>
        </p:nvPicPr>
        <p:blipFill>
          <a:blip r:embed="rId5">
            <a:alphaModFix/>
          </a:blip>
          <a:stretch>
            <a:fillRect/>
          </a:stretch>
        </p:blipFill>
        <p:spPr>
          <a:xfrm>
            <a:off x="3008340" y="0"/>
            <a:ext cx="3127320" cy="51435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5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5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9"/>
          <p:cNvSpPr txBox="1"/>
          <p:nvPr/>
        </p:nvSpPr>
        <p:spPr>
          <a:xfrm>
            <a:off x="2626000" y="276675"/>
            <a:ext cx="3365700" cy="7578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ko" sz="2100">
                <a:solidFill>
                  <a:srgbClr val="3F3F3F"/>
                </a:solidFill>
                <a:latin typeface="Montserrat ExtraBold"/>
                <a:ea typeface="Montserrat ExtraBold"/>
                <a:cs typeface="Montserrat ExtraBold"/>
                <a:sym typeface="Montserrat ExtraBold"/>
              </a:rPr>
              <a:t>Sliding Window</a:t>
            </a:r>
            <a:endParaRPr sz="1800">
              <a:solidFill>
                <a:srgbClr val="3F3F3F"/>
              </a:solidFill>
              <a:latin typeface="Montserrat"/>
              <a:ea typeface="Montserrat"/>
              <a:cs typeface="Montserrat"/>
              <a:sym typeface="Montserrat"/>
            </a:endParaRPr>
          </a:p>
          <a:p>
            <a:pPr indent="0" lvl="0" marL="0" marR="0" rtl="0" algn="ctr">
              <a:spcBef>
                <a:spcPts val="0"/>
              </a:spcBef>
              <a:spcAft>
                <a:spcPts val="0"/>
              </a:spcAft>
              <a:buNone/>
            </a:pPr>
            <a:r>
              <a:rPr lang="ko" sz="1800">
                <a:solidFill>
                  <a:srgbClr val="3F3F3F"/>
                </a:solidFill>
                <a:latin typeface="Montserrat"/>
                <a:ea typeface="Montserrat"/>
                <a:cs typeface="Montserrat"/>
                <a:sym typeface="Montserrat"/>
              </a:rPr>
              <a:t>(Fenêtre glissante)</a:t>
            </a:r>
            <a:endParaRPr sz="1800">
              <a:solidFill>
                <a:srgbClr val="3F3F3F"/>
              </a:solidFill>
              <a:latin typeface="Montserrat"/>
              <a:ea typeface="Montserrat"/>
              <a:cs typeface="Montserrat"/>
              <a:sym typeface="Montserrat"/>
            </a:endParaRPr>
          </a:p>
        </p:txBody>
      </p:sp>
      <p:sp>
        <p:nvSpPr>
          <p:cNvPr id="265" name="Google Shape;265;p39"/>
          <p:cNvSpPr txBox="1"/>
          <p:nvPr/>
        </p:nvSpPr>
        <p:spPr>
          <a:xfrm>
            <a:off x="5402600" y="299900"/>
            <a:ext cx="1267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200">
                <a:solidFill>
                  <a:srgbClr val="3F3F3F"/>
                </a:solidFill>
                <a:latin typeface="Montserrat"/>
                <a:ea typeface="Montserrat"/>
                <a:cs typeface="Montserrat"/>
                <a:sym typeface="Montserrat"/>
              </a:rPr>
              <a:t>(suite)</a:t>
            </a:r>
            <a:endParaRPr sz="800"/>
          </a:p>
        </p:txBody>
      </p:sp>
      <p:sp>
        <p:nvSpPr>
          <p:cNvPr id="266" name="Google Shape;266;p39"/>
          <p:cNvSpPr txBox="1"/>
          <p:nvPr/>
        </p:nvSpPr>
        <p:spPr>
          <a:xfrm>
            <a:off x="555875" y="1339275"/>
            <a:ext cx="4100100" cy="40329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lang="ko" sz="1800">
                <a:solidFill>
                  <a:srgbClr val="3F3F3F"/>
                </a:solidFill>
                <a:latin typeface="Calibri"/>
                <a:ea typeface="Calibri"/>
                <a:cs typeface="Calibri"/>
                <a:sym typeface="Calibri"/>
              </a:rPr>
              <a:t>Avantages </a:t>
            </a:r>
            <a:r>
              <a:rPr lang="ko" sz="1800">
                <a:solidFill>
                  <a:srgbClr val="38761D"/>
                </a:solidFill>
                <a:latin typeface="Calibri"/>
                <a:ea typeface="Calibri"/>
                <a:cs typeface="Calibri"/>
                <a:sym typeface="Calibri"/>
              </a:rPr>
              <a:t>(3)</a:t>
            </a:r>
            <a:endParaRPr sz="1800">
              <a:solidFill>
                <a:srgbClr val="3F3F3F"/>
              </a:solidFill>
              <a:latin typeface="Calibri"/>
              <a:ea typeface="Calibri"/>
              <a:cs typeface="Calibri"/>
              <a:sym typeface="Calibri"/>
            </a:endParaRPr>
          </a:p>
          <a:p>
            <a:pPr indent="0" lvl="0" marL="0" marR="0" rtl="0" algn="l">
              <a:lnSpc>
                <a:spcPct val="115000"/>
              </a:lnSpc>
              <a:spcBef>
                <a:spcPts val="0"/>
              </a:spcBef>
              <a:spcAft>
                <a:spcPts val="0"/>
              </a:spcAft>
              <a:buNone/>
            </a:pPr>
            <a:r>
              <a:t/>
            </a:r>
            <a:endParaRPr sz="1800">
              <a:solidFill>
                <a:srgbClr val="3F3F3F"/>
              </a:solidFill>
              <a:latin typeface="Calibri"/>
              <a:ea typeface="Calibri"/>
              <a:cs typeface="Calibri"/>
              <a:sym typeface="Calibri"/>
            </a:endParaRPr>
          </a:p>
          <a:p>
            <a:pPr indent="0" lvl="0" marL="0" rtl="0" algn="l">
              <a:lnSpc>
                <a:spcPct val="115000"/>
              </a:lnSpc>
              <a:spcBef>
                <a:spcPts val="0"/>
              </a:spcBef>
              <a:spcAft>
                <a:spcPts val="0"/>
              </a:spcAft>
              <a:buNone/>
            </a:pPr>
            <a:r>
              <a:rPr lang="ko" sz="1800">
                <a:solidFill>
                  <a:srgbClr val="3F3F3F"/>
                </a:solidFill>
                <a:latin typeface="Calibri"/>
                <a:ea typeface="Calibri"/>
                <a:cs typeface="Calibri"/>
                <a:sym typeface="Calibri"/>
              </a:rPr>
              <a:t>Contexte:</a:t>
            </a:r>
            <a:endParaRPr sz="1800">
              <a:solidFill>
                <a:srgbClr val="3F3F3F"/>
              </a:solidFill>
              <a:latin typeface="Calibri"/>
              <a:ea typeface="Calibri"/>
              <a:cs typeface="Calibri"/>
              <a:sym typeface="Calibri"/>
            </a:endParaRPr>
          </a:p>
          <a:p>
            <a:pPr indent="-342900" lvl="0" marL="457200" rtl="0" algn="l">
              <a:lnSpc>
                <a:spcPct val="115000"/>
              </a:lnSpc>
              <a:spcBef>
                <a:spcPts val="0"/>
              </a:spcBef>
              <a:spcAft>
                <a:spcPts val="0"/>
              </a:spcAft>
              <a:buClr>
                <a:srgbClr val="3F3F3F"/>
              </a:buClr>
              <a:buSzPts val="1800"/>
              <a:buFont typeface="Calibri"/>
              <a:buChar char="-"/>
            </a:pPr>
            <a:r>
              <a:rPr b="1" lang="ko" sz="1800">
                <a:solidFill>
                  <a:srgbClr val="3F3F3F"/>
                </a:solidFill>
                <a:latin typeface="Calibri"/>
                <a:ea typeface="Calibri"/>
                <a:cs typeface="Calibri"/>
                <a:sym typeface="Calibri"/>
              </a:rPr>
              <a:t>Haut volume</a:t>
            </a:r>
            <a:endParaRPr b="1" sz="1800">
              <a:solidFill>
                <a:srgbClr val="3F3F3F"/>
              </a:solidFill>
              <a:latin typeface="Calibri"/>
              <a:ea typeface="Calibri"/>
              <a:cs typeface="Calibri"/>
              <a:sym typeface="Calibri"/>
            </a:endParaRPr>
          </a:p>
          <a:p>
            <a:pPr indent="-342900" lvl="0" marL="457200" rtl="0" algn="l">
              <a:lnSpc>
                <a:spcPct val="115000"/>
              </a:lnSpc>
              <a:spcBef>
                <a:spcPts val="0"/>
              </a:spcBef>
              <a:spcAft>
                <a:spcPts val="0"/>
              </a:spcAft>
              <a:buClr>
                <a:srgbClr val="3F3F3F"/>
              </a:buClr>
              <a:buSzPts val="1800"/>
              <a:buFont typeface="Calibri"/>
              <a:buChar char="-"/>
            </a:pPr>
            <a:r>
              <a:rPr b="1" lang="ko" sz="1800">
                <a:solidFill>
                  <a:srgbClr val="3F3F3F"/>
                </a:solidFill>
                <a:latin typeface="Calibri"/>
                <a:ea typeface="Calibri"/>
                <a:cs typeface="Calibri"/>
                <a:sym typeface="Calibri"/>
              </a:rPr>
              <a:t>Petit </a:t>
            </a:r>
            <a:r>
              <a:rPr lang="ko" sz="1800">
                <a:solidFill>
                  <a:srgbClr val="3F3F3F"/>
                </a:solidFill>
                <a:latin typeface="Calibri"/>
                <a:ea typeface="Calibri"/>
                <a:cs typeface="Calibri"/>
                <a:sym typeface="Calibri"/>
              </a:rPr>
              <a:t>nombre </a:t>
            </a:r>
            <a:r>
              <a:rPr b="1" lang="ko" sz="1800">
                <a:solidFill>
                  <a:srgbClr val="3F3F3F"/>
                </a:solidFill>
                <a:latin typeface="Calibri"/>
                <a:ea typeface="Calibri"/>
                <a:cs typeface="Calibri"/>
                <a:sym typeface="Calibri"/>
              </a:rPr>
              <a:t>d’utilisateurs</a:t>
            </a:r>
            <a:endParaRPr b="1" sz="1800">
              <a:solidFill>
                <a:srgbClr val="3F3F3F"/>
              </a:solidFill>
              <a:latin typeface="Calibri"/>
              <a:ea typeface="Calibri"/>
              <a:cs typeface="Calibri"/>
              <a:sym typeface="Calibri"/>
            </a:endParaRPr>
          </a:p>
          <a:p>
            <a:pPr indent="-342900" lvl="1" marL="914400" rtl="0" algn="l">
              <a:lnSpc>
                <a:spcPct val="115000"/>
              </a:lnSpc>
              <a:spcBef>
                <a:spcPts val="0"/>
              </a:spcBef>
              <a:spcAft>
                <a:spcPts val="0"/>
              </a:spcAft>
              <a:buClr>
                <a:srgbClr val="3F3F3F"/>
              </a:buClr>
              <a:buSzPts val="1800"/>
              <a:buFont typeface="Calibri"/>
              <a:buChar char="-"/>
            </a:pPr>
            <a:r>
              <a:rPr i="1" lang="ko" sz="1800">
                <a:solidFill>
                  <a:srgbClr val="3F3F3F"/>
                </a:solidFill>
                <a:latin typeface="Calibri"/>
                <a:ea typeface="Calibri"/>
                <a:cs typeface="Calibri"/>
                <a:sym typeface="Calibri"/>
              </a:rPr>
              <a:t>Voir prochaine méthode</a:t>
            </a:r>
            <a:endParaRPr sz="1800">
              <a:solidFill>
                <a:srgbClr val="3F3F3F"/>
              </a:solidFill>
              <a:latin typeface="Calibri"/>
              <a:ea typeface="Calibri"/>
              <a:cs typeface="Calibri"/>
              <a:sym typeface="Calibri"/>
            </a:endParaRPr>
          </a:p>
          <a:p>
            <a:pPr indent="0" lvl="0" marL="0" marR="0" rtl="0" algn="l">
              <a:lnSpc>
                <a:spcPct val="115000"/>
              </a:lnSpc>
              <a:spcBef>
                <a:spcPts val="0"/>
              </a:spcBef>
              <a:spcAft>
                <a:spcPts val="0"/>
              </a:spcAft>
              <a:buNone/>
            </a:pPr>
            <a:r>
              <a:t/>
            </a:r>
            <a:endParaRPr sz="1800">
              <a:solidFill>
                <a:srgbClr val="3F3F3F"/>
              </a:solidFill>
              <a:latin typeface="Calibri"/>
              <a:ea typeface="Calibri"/>
              <a:cs typeface="Calibri"/>
              <a:sym typeface="Calibri"/>
            </a:endParaRPr>
          </a:p>
        </p:txBody>
      </p:sp>
      <p:sp>
        <p:nvSpPr>
          <p:cNvPr id="267" name="Google Shape;267;p39"/>
          <p:cNvSpPr txBox="1"/>
          <p:nvPr/>
        </p:nvSpPr>
        <p:spPr>
          <a:xfrm>
            <a:off x="4981275" y="1339275"/>
            <a:ext cx="3845100" cy="3966000"/>
          </a:xfrm>
          <a:prstGeom prst="rect">
            <a:avLst/>
          </a:prstGeom>
          <a:noFill/>
          <a:ln>
            <a:noFill/>
          </a:ln>
        </p:spPr>
        <p:txBody>
          <a:bodyPr anchorCtr="0" anchor="t" bIns="34275" lIns="68575" spcFirstLastPara="1" rIns="68575" wrap="square" tIns="34275">
            <a:noAutofit/>
          </a:bodyPr>
          <a:lstStyle/>
          <a:p>
            <a:pPr indent="0" lvl="0" marL="0" marR="0" rtl="0" algn="l">
              <a:lnSpc>
                <a:spcPct val="115000"/>
              </a:lnSpc>
              <a:spcBef>
                <a:spcPts val="0"/>
              </a:spcBef>
              <a:spcAft>
                <a:spcPts val="0"/>
              </a:spcAft>
              <a:buNone/>
            </a:pPr>
            <a:r>
              <a:rPr lang="ko" sz="1800">
                <a:solidFill>
                  <a:srgbClr val="3F3F3F"/>
                </a:solidFill>
                <a:latin typeface="Calibri"/>
                <a:ea typeface="Calibri"/>
                <a:cs typeface="Calibri"/>
                <a:sym typeface="Calibri"/>
              </a:rPr>
              <a:t>Désavantages </a:t>
            </a:r>
            <a:r>
              <a:rPr lang="ko" sz="1800">
                <a:solidFill>
                  <a:srgbClr val="CC0000"/>
                </a:solidFill>
                <a:latin typeface="Calibri"/>
                <a:ea typeface="Calibri"/>
                <a:cs typeface="Calibri"/>
                <a:sym typeface="Calibri"/>
              </a:rPr>
              <a:t>(3)</a:t>
            </a:r>
            <a:endParaRPr sz="1800">
              <a:solidFill>
                <a:srgbClr val="3F3F3F"/>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40"/>
          <p:cNvPicPr preferRelativeResize="0"/>
          <p:nvPr/>
        </p:nvPicPr>
        <p:blipFill rotWithShape="1">
          <a:blip r:embed="rId3">
            <a:alphaModFix/>
          </a:blip>
          <a:srcRect b="0" l="0" r="0" t="0"/>
          <a:stretch/>
        </p:blipFill>
        <p:spPr>
          <a:xfrm rot="10800000">
            <a:off x="8076128" y="3371849"/>
            <a:ext cx="1067872" cy="1771651"/>
          </a:xfrm>
          <a:prstGeom prst="rect">
            <a:avLst/>
          </a:prstGeom>
          <a:noFill/>
          <a:ln>
            <a:noFill/>
          </a:ln>
        </p:spPr>
      </p:pic>
      <p:sp>
        <p:nvSpPr>
          <p:cNvPr id="273" name="Google Shape;273;p40"/>
          <p:cNvSpPr txBox="1"/>
          <p:nvPr/>
        </p:nvSpPr>
        <p:spPr>
          <a:xfrm>
            <a:off x="1089275" y="276675"/>
            <a:ext cx="4542300" cy="7578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ko" sz="2100">
                <a:solidFill>
                  <a:srgbClr val="3F3F3F"/>
                </a:solidFill>
                <a:latin typeface="Montserrat ExtraBold"/>
                <a:ea typeface="Montserrat ExtraBold"/>
                <a:cs typeface="Montserrat ExtraBold"/>
                <a:sym typeface="Montserrat ExtraBold"/>
              </a:rPr>
              <a:t>Sliding Window Counter</a:t>
            </a:r>
            <a:endParaRPr sz="2100">
              <a:solidFill>
                <a:srgbClr val="3F3F3F"/>
              </a:solidFill>
              <a:latin typeface="Montserrat ExtraBold"/>
              <a:ea typeface="Montserrat ExtraBold"/>
              <a:cs typeface="Montserrat ExtraBold"/>
              <a:sym typeface="Montserrat ExtraBold"/>
            </a:endParaRPr>
          </a:p>
          <a:p>
            <a:pPr indent="0" lvl="0" marL="0" marR="0" rtl="0" algn="ctr">
              <a:spcBef>
                <a:spcPts val="0"/>
              </a:spcBef>
              <a:spcAft>
                <a:spcPts val="0"/>
              </a:spcAft>
              <a:buNone/>
            </a:pPr>
            <a:r>
              <a:rPr lang="ko" sz="1800">
                <a:solidFill>
                  <a:srgbClr val="3F3F3F"/>
                </a:solidFill>
                <a:latin typeface="Montserrat"/>
                <a:ea typeface="Montserrat"/>
                <a:cs typeface="Montserrat"/>
                <a:sym typeface="Montserrat"/>
              </a:rPr>
              <a:t>(Compteur à fenêtre glissante)</a:t>
            </a:r>
            <a:endParaRPr sz="1800">
              <a:solidFill>
                <a:srgbClr val="3F3F3F"/>
              </a:solidFill>
              <a:latin typeface="Montserrat"/>
              <a:ea typeface="Montserrat"/>
              <a:cs typeface="Montserrat"/>
              <a:sym typeface="Montserrat"/>
            </a:endParaRPr>
          </a:p>
        </p:txBody>
      </p:sp>
      <p:sp>
        <p:nvSpPr>
          <p:cNvPr id="274" name="Google Shape;274;p40"/>
          <p:cNvSpPr txBox="1"/>
          <p:nvPr/>
        </p:nvSpPr>
        <p:spPr>
          <a:xfrm>
            <a:off x="0" y="4650900"/>
            <a:ext cx="6951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ko" sz="1800" u="sng">
                <a:solidFill>
                  <a:schemeClr val="hlink"/>
                </a:solidFill>
                <a:latin typeface="Calibri"/>
                <a:ea typeface="Calibri"/>
                <a:cs typeface="Calibri"/>
                <a:sym typeface="Calibri"/>
                <a:hlinkClick r:id="rId4"/>
              </a:rPr>
              <a:t>🔗</a:t>
            </a:r>
            <a:endParaRPr/>
          </a:p>
        </p:txBody>
      </p:sp>
      <p:sp>
        <p:nvSpPr>
          <p:cNvPr id="275" name="Google Shape;275;p40"/>
          <p:cNvSpPr txBox="1"/>
          <p:nvPr/>
        </p:nvSpPr>
        <p:spPr>
          <a:xfrm>
            <a:off x="632075" y="1339275"/>
            <a:ext cx="4508400" cy="33876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lang="ko" sz="1800">
                <a:solidFill>
                  <a:srgbClr val="3F3F3F"/>
                </a:solidFill>
                <a:latin typeface="Calibri"/>
                <a:ea typeface="Calibri"/>
                <a:cs typeface="Calibri"/>
                <a:sym typeface="Calibri"/>
              </a:rPr>
              <a:t>Caractéristiques:</a:t>
            </a:r>
            <a:endParaRPr sz="1800">
              <a:solidFill>
                <a:srgbClr val="3F3F3F"/>
              </a:solidFill>
              <a:latin typeface="Calibri"/>
              <a:ea typeface="Calibri"/>
              <a:cs typeface="Calibri"/>
              <a:sym typeface="Calibri"/>
            </a:endParaRPr>
          </a:p>
          <a:p>
            <a:pPr indent="-342900" lvl="0" marL="457200" marR="0" rtl="0" algn="l">
              <a:lnSpc>
                <a:spcPct val="150000"/>
              </a:lnSpc>
              <a:spcBef>
                <a:spcPts val="0"/>
              </a:spcBef>
              <a:spcAft>
                <a:spcPts val="0"/>
              </a:spcAft>
              <a:buClr>
                <a:srgbClr val="3F3F3F"/>
              </a:buClr>
              <a:buSzPts val="1800"/>
              <a:buFont typeface="Calibri"/>
              <a:buChar char="-"/>
            </a:pPr>
            <a:r>
              <a:rPr b="1" lang="ko" sz="1800">
                <a:solidFill>
                  <a:srgbClr val="3F3F3F"/>
                </a:solidFill>
                <a:latin typeface="Calibri"/>
                <a:ea typeface="Calibri"/>
                <a:cs typeface="Calibri"/>
                <a:sym typeface="Calibri"/>
              </a:rPr>
              <a:t>Découpage </a:t>
            </a:r>
            <a:r>
              <a:rPr lang="ko" sz="1800">
                <a:solidFill>
                  <a:srgbClr val="3F3F3F"/>
                </a:solidFill>
                <a:latin typeface="Calibri"/>
                <a:ea typeface="Calibri"/>
                <a:cs typeface="Calibri"/>
                <a:sym typeface="Calibri"/>
              </a:rPr>
              <a:t>du temps en sous-intervalles</a:t>
            </a:r>
            <a:endParaRPr sz="1800">
              <a:solidFill>
                <a:srgbClr val="3F3F3F"/>
              </a:solidFill>
              <a:latin typeface="Calibri"/>
              <a:ea typeface="Calibri"/>
              <a:cs typeface="Calibri"/>
              <a:sym typeface="Calibri"/>
            </a:endParaRPr>
          </a:p>
          <a:p>
            <a:pPr indent="-342900" lvl="0" marL="457200" marR="0" rtl="0" algn="l">
              <a:lnSpc>
                <a:spcPct val="150000"/>
              </a:lnSpc>
              <a:spcBef>
                <a:spcPts val="0"/>
              </a:spcBef>
              <a:spcAft>
                <a:spcPts val="0"/>
              </a:spcAft>
              <a:buClr>
                <a:srgbClr val="3F3F3F"/>
              </a:buClr>
              <a:buSzPts val="1800"/>
              <a:buFont typeface="Calibri"/>
              <a:buChar char="-"/>
            </a:pPr>
            <a:r>
              <a:rPr b="1" lang="ko" sz="1800">
                <a:solidFill>
                  <a:srgbClr val="3F3F3F"/>
                </a:solidFill>
                <a:latin typeface="Calibri"/>
                <a:ea typeface="Calibri"/>
                <a:cs typeface="Calibri"/>
                <a:sym typeface="Calibri"/>
              </a:rPr>
              <a:t>Somme glissante</a:t>
            </a:r>
            <a:r>
              <a:rPr lang="ko" sz="1800">
                <a:solidFill>
                  <a:srgbClr val="3F3F3F"/>
                </a:solidFill>
                <a:latin typeface="Calibri"/>
                <a:ea typeface="Calibri"/>
                <a:cs typeface="Calibri"/>
                <a:sym typeface="Calibri"/>
              </a:rPr>
              <a:t> des compteurs récents</a:t>
            </a:r>
            <a:endParaRPr sz="1800">
              <a:solidFill>
                <a:srgbClr val="3F3F3F"/>
              </a:solidFill>
              <a:latin typeface="Calibri"/>
              <a:ea typeface="Calibri"/>
              <a:cs typeface="Calibri"/>
              <a:sym typeface="Calibri"/>
            </a:endParaRPr>
          </a:p>
        </p:txBody>
      </p:sp>
      <p:sp>
        <p:nvSpPr>
          <p:cNvPr id="276" name="Google Shape;276;p40"/>
          <p:cNvSpPr txBox="1"/>
          <p:nvPr/>
        </p:nvSpPr>
        <p:spPr>
          <a:xfrm>
            <a:off x="4913175" y="1339275"/>
            <a:ext cx="3863400" cy="33876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lang="ko" sz="1800">
                <a:solidFill>
                  <a:srgbClr val="3F3F3F"/>
                </a:solidFill>
                <a:latin typeface="Calibri"/>
                <a:ea typeface="Calibri"/>
                <a:cs typeface="Calibri"/>
                <a:sym typeface="Calibri"/>
              </a:rPr>
              <a:t>Paramètres:</a:t>
            </a:r>
            <a:endParaRPr sz="1800">
              <a:solidFill>
                <a:srgbClr val="3F3F3F"/>
              </a:solidFill>
              <a:latin typeface="Calibri"/>
              <a:ea typeface="Calibri"/>
              <a:cs typeface="Calibri"/>
              <a:sym typeface="Calibri"/>
            </a:endParaRPr>
          </a:p>
          <a:p>
            <a:pPr indent="-342900" lvl="0" marL="457200" marR="0" rtl="0" algn="l">
              <a:lnSpc>
                <a:spcPct val="150000"/>
              </a:lnSpc>
              <a:spcBef>
                <a:spcPts val="0"/>
              </a:spcBef>
              <a:spcAft>
                <a:spcPts val="0"/>
              </a:spcAft>
              <a:buClr>
                <a:srgbClr val="3F3F3F"/>
              </a:buClr>
              <a:buSzPts val="1800"/>
              <a:buFont typeface="Calibri"/>
              <a:buChar char="-"/>
            </a:pPr>
            <a:r>
              <a:rPr b="1" lang="ko" sz="1800">
                <a:solidFill>
                  <a:srgbClr val="3F3F3F"/>
                </a:solidFill>
                <a:latin typeface="Calibri"/>
                <a:ea typeface="Calibri"/>
                <a:cs typeface="Calibri"/>
                <a:sym typeface="Calibri"/>
              </a:rPr>
              <a:t>limit </a:t>
            </a:r>
            <a:r>
              <a:rPr lang="ko" sz="1800">
                <a:solidFill>
                  <a:srgbClr val="3F3F3F"/>
                </a:solidFill>
                <a:latin typeface="Calibri"/>
                <a:ea typeface="Calibri"/>
                <a:cs typeface="Calibri"/>
                <a:sym typeface="Calibri"/>
              </a:rPr>
              <a:t>→ nombre max de requêtes par fenêtre</a:t>
            </a:r>
            <a:endParaRPr sz="1800">
              <a:solidFill>
                <a:srgbClr val="3F3F3F"/>
              </a:solidFill>
              <a:latin typeface="Calibri"/>
              <a:ea typeface="Calibri"/>
              <a:cs typeface="Calibri"/>
              <a:sym typeface="Calibri"/>
            </a:endParaRPr>
          </a:p>
          <a:p>
            <a:pPr indent="-342900" lvl="0" marL="457200" marR="0" rtl="0" algn="l">
              <a:lnSpc>
                <a:spcPct val="150000"/>
              </a:lnSpc>
              <a:spcBef>
                <a:spcPts val="0"/>
              </a:spcBef>
              <a:spcAft>
                <a:spcPts val="0"/>
              </a:spcAft>
              <a:buClr>
                <a:srgbClr val="3F3F3F"/>
              </a:buClr>
              <a:buSzPts val="1800"/>
              <a:buFont typeface="Calibri"/>
              <a:buChar char="-"/>
            </a:pPr>
            <a:r>
              <a:rPr b="1" lang="ko" sz="1800">
                <a:solidFill>
                  <a:srgbClr val="3F3F3F"/>
                </a:solidFill>
                <a:latin typeface="Calibri"/>
                <a:ea typeface="Calibri"/>
                <a:cs typeface="Calibri"/>
                <a:sym typeface="Calibri"/>
              </a:rPr>
              <a:t>windowDuration </a:t>
            </a:r>
            <a:r>
              <a:rPr lang="ko" sz="1800">
                <a:solidFill>
                  <a:srgbClr val="3F3F3F"/>
                </a:solidFill>
                <a:latin typeface="Calibri"/>
                <a:ea typeface="Calibri"/>
                <a:cs typeface="Calibri"/>
                <a:sym typeface="Calibri"/>
              </a:rPr>
              <a:t>→ durée d’une fenêtre</a:t>
            </a:r>
            <a:endParaRPr sz="1800">
              <a:solidFill>
                <a:srgbClr val="3F3F3F"/>
              </a:solidFill>
              <a:latin typeface="Calibri"/>
              <a:ea typeface="Calibri"/>
              <a:cs typeface="Calibri"/>
              <a:sym typeface="Calibri"/>
            </a:endParaRPr>
          </a:p>
        </p:txBody>
      </p:sp>
      <p:sp>
        <p:nvSpPr>
          <p:cNvPr id="277" name="Google Shape;277;p40"/>
          <p:cNvSpPr/>
          <p:nvPr/>
        </p:nvSpPr>
        <p:spPr>
          <a:xfrm>
            <a:off x="0" y="0"/>
            <a:ext cx="9144000" cy="5143500"/>
          </a:xfrm>
          <a:prstGeom prst="rect">
            <a:avLst/>
          </a:prstGeom>
          <a:solidFill>
            <a:srgbClr val="2A3543">
              <a:alpha val="5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78" name="Google Shape;278;p40"/>
          <p:cNvPicPr preferRelativeResize="0"/>
          <p:nvPr/>
        </p:nvPicPr>
        <p:blipFill>
          <a:blip r:embed="rId5">
            <a:alphaModFix/>
          </a:blip>
          <a:stretch>
            <a:fillRect/>
          </a:stretch>
        </p:blipFill>
        <p:spPr>
          <a:xfrm>
            <a:off x="3382424" y="0"/>
            <a:ext cx="2379152" cy="51434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7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7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1"/>
          <p:cNvSpPr/>
          <p:nvPr/>
        </p:nvSpPr>
        <p:spPr>
          <a:xfrm>
            <a:off x="479675" y="1163600"/>
            <a:ext cx="8376900" cy="438300"/>
          </a:xfrm>
          <a:prstGeom prst="roundRect">
            <a:avLst>
              <a:gd fmla="val 16667" name="adj"/>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FBFBF"/>
              </a:solidFill>
              <a:highlight>
                <a:schemeClr val="dk1"/>
              </a:highlight>
            </a:endParaRPr>
          </a:p>
        </p:txBody>
      </p:sp>
      <p:sp>
        <p:nvSpPr>
          <p:cNvPr id="284" name="Google Shape;284;p41"/>
          <p:cNvSpPr txBox="1"/>
          <p:nvPr/>
        </p:nvSpPr>
        <p:spPr>
          <a:xfrm>
            <a:off x="1167075" y="383824"/>
            <a:ext cx="4381500" cy="531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ko" sz="3000">
                <a:solidFill>
                  <a:srgbClr val="3F3F3F"/>
                </a:solidFill>
                <a:latin typeface="Montserrat ExtraBold"/>
                <a:ea typeface="Montserrat ExtraBold"/>
                <a:cs typeface="Montserrat ExtraBold"/>
                <a:sym typeface="Montserrat ExtraBold"/>
              </a:rPr>
              <a:t>Calcule</a:t>
            </a:r>
            <a:endParaRPr b="1" sz="3000">
              <a:solidFill>
                <a:srgbClr val="3F3F3F"/>
              </a:solidFill>
              <a:latin typeface="Montserrat ExtraBold"/>
              <a:ea typeface="Montserrat ExtraBold"/>
              <a:cs typeface="Montserrat ExtraBold"/>
              <a:sym typeface="Montserrat ExtraBold"/>
            </a:endParaRPr>
          </a:p>
        </p:txBody>
      </p:sp>
      <p:grpSp>
        <p:nvGrpSpPr>
          <p:cNvPr id="285" name="Google Shape;285;p41"/>
          <p:cNvGrpSpPr/>
          <p:nvPr/>
        </p:nvGrpSpPr>
        <p:grpSpPr>
          <a:xfrm>
            <a:off x="575443" y="423085"/>
            <a:ext cx="493038" cy="452501"/>
            <a:chOff x="3433087" y="2901029"/>
            <a:chExt cx="390525" cy="390525"/>
          </a:xfrm>
        </p:grpSpPr>
        <p:sp>
          <p:nvSpPr>
            <p:cNvPr id="286" name="Google Shape;286;p41"/>
            <p:cNvSpPr/>
            <p:nvPr/>
          </p:nvSpPr>
          <p:spPr>
            <a:xfrm>
              <a:off x="3589868" y="3057810"/>
              <a:ext cx="76200" cy="76200"/>
            </a:xfrm>
            <a:custGeom>
              <a:rect b="b" l="l" r="r" t="t"/>
              <a:pathLst>
                <a:path extrusionOk="0" h="76200" w="76200">
                  <a:moveTo>
                    <a:pt x="40577" y="7144"/>
                  </a:moveTo>
                  <a:cubicBezTo>
                    <a:pt x="22098" y="7144"/>
                    <a:pt x="7144" y="22098"/>
                    <a:pt x="7144" y="40576"/>
                  </a:cubicBezTo>
                  <a:cubicBezTo>
                    <a:pt x="7144" y="59055"/>
                    <a:pt x="22098" y="74009"/>
                    <a:pt x="40577" y="74009"/>
                  </a:cubicBezTo>
                  <a:cubicBezTo>
                    <a:pt x="59055" y="74009"/>
                    <a:pt x="74009" y="59055"/>
                    <a:pt x="74009" y="40576"/>
                  </a:cubicBezTo>
                  <a:cubicBezTo>
                    <a:pt x="74009" y="22098"/>
                    <a:pt x="59055" y="7144"/>
                    <a:pt x="40577" y="7144"/>
                  </a:cubicBezTo>
                  <a:close/>
                </a:path>
              </a:pathLst>
            </a:custGeom>
            <a:solidFill>
              <a:srgbClr val="12D49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7" name="Google Shape;287;p41"/>
            <p:cNvSpPr/>
            <p:nvPr/>
          </p:nvSpPr>
          <p:spPr>
            <a:xfrm>
              <a:off x="3545291" y="3013233"/>
              <a:ext cx="161925" cy="161925"/>
            </a:xfrm>
            <a:custGeom>
              <a:rect b="b" l="l" r="r" t="t"/>
              <a:pathLst>
                <a:path extrusionOk="0" h="161925" w="161925">
                  <a:moveTo>
                    <a:pt x="85154" y="7144"/>
                  </a:moveTo>
                  <a:cubicBezTo>
                    <a:pt x="42101" y="7144"/>
                    <a:pt x="7144" y="42100"/>
                    <a:pt x="7144" y="85153"/>
                  </a:cubicBezTo>
                  <a:cubicBezTo>
                    <a:pt x="7144" y="128206"/>
                    <a:pt x="42101" y="163163"/>
                    <a:pt x="85154" y="163163"/>
                  </a:cubicBezTo>
                  <a:cubicBezTo>
                    <a:pt x="128206" y="163163"/>
                    <a:pt x="163163" y="128206"/>
                    <a:pt x="163163" y="85153"/>
                  </a:cubicBezTo>
                  <a:cubicBezTo>
                    <a:pt x="163163" y="42100"/>
                    <a:pt x="128206" y="7144"/>
                    <a:pt x="85154" y="7144"/>
                  </a:cubicBezTo>
                  <a:close/>
                  <a:moveTo>
                    <a:pt x="85154" y="140875"/>
                  </a:moveTo>
                  <a:cubicBezTo>
                    <a:pt x="54388" y="140875"/>
                    <a:pt x="29432" y="115919"/>
                    <a:pt x="29432" y="85153"/>
                  </a:cubicBezTo>
                  <a:cubicBezTo>
                    <a:pt x="29432" y="54388"/>
                    <a:pt x="54388" y="29432"/>
                    <a:pt x="85154" y="29432"/>
                  </a:cubicBezTo>
                  <a:cubicBezTo>
                    <a:pt x="115919" y="29432"/>
                    <a:pt x="140875" y="54388"/>
                    <a:pt x="140875" y="85153"/>
                  </a:cubicBezTo>
                  <a:cubicBezTo>
                    <a:pt x="140875" y="115919"/>
                    <a:pt x="115919" y="140875"/>
                    <a:pt x="85154" y="140875"/>
                  </a:cubicBezTo>
                  <a:close/>
                </a:path>
              </a:pathLst>
            </a:custGeom>
            <a:solidFill>
              <a:srgbClr val="12D49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8" name="Google Shape;288;p41"/>
            <p:cNvSpPr/>
            <p:nvPr/>
          </p:nvSpPr>
          <p:spPr>
            <a:xfrm>
              <a:off x="3433087" y="2901029"/>
              <a:ext cx="390525" cy="390525"/>
            </a:xfrm>
            <a:custGeom>
              <a:rect b="b" l="l" r="r" t="t"/>
              <a:pathLst>
                <a:path extrusionOk="0" h="390525" w="390525">
                  <a:moveTo>
                    <a:pt x="378619" y="164116"/>
                  </a:moveTo>
                  <a:lnTo>
                    <a:pt x="336042" y="155734"/>
                  </a:lnTo>
                  <a:cubicBezTo>
                    <a:pt x="333185" y="146304"/>
                    <a:pt x="329470" y="137255"/>
                    <a:pt x="324803" y="128778"/>
                  </a:cubicBezTo>
                  <a:lnTo>
                    <a:pt x="348520" y="93250"/>
                  </a:lnTo>
                  <a:cubicBezTo>
                    <a:pt x="351472" y="88868"/>
                    <a:pt x="350901" y="82963"/>
                    <a:pt x="347091" y="79153"/>
                  </a:cubicBezTo>
                  <a:lnTo>
                    <a:pt x="315563" y="47625"/>
                  </a:lnTo>
                  <a:cubicBezTo>
                    <a:pt x="311753" y="43910"/>
                    <a:pt x="305943" y="43243"/>
                    <a:pt x="301466" y="46196"/>
                  </a:cubicBezTo>
                  <a:lnTo>
                    <a:pt x="265938" y="69913"/>
                  </a:lnTo>
                  <a:cubicBezTo>
                    <a:pt x="257365" y="65246"/>
                    <a:pt x="248317" y="61531"/>
                    <a:pt x="238982" y="58674"/>
                  </a:cubicBezTo>
                  <a:lnTo>
                    <a:pt x="230600" y="16097"/>
                  </a:lnTo>
                  <a:cubicBezTo>
                    <a:pt x="229553" y="10858"/>
                    <a:pt x="224980" y="7144"/>
                    <a:pt x="219646" y="7144"/>
                  </a:cubicBezTo>
                  <a:lnTo>
                    <a:pt x="175070" y="7144"/>
                  </a:lnTo>
                  <a:cubicBezTo>
                    <a:pt x="169736" y="7144"/>
                    <a:pt x="165163" y="10858"/>
                    <a:pt x="164116" y="16097"/>
                  </a:cubicBezTo>
                  <a:lnTo>
                    <a:pt x="155734" y="58674"/>
                  </a:lnTo>
                  <a:cubicBezTo>
                    <a:pt x="146399" y="61436"/>
                    <a:pt x="137351" y="65246"/>
                    <a:pt x="128778" y="69913"/>
                  </a:cubicBezTo>
                  <a:lnTo>
                    <a:pt x="93250" y="46196"/>
                  </a:lnTo>
                  <a:cubicBezTo>
                    <a:pt x="88773" y="43243"/>
                    <a:pt x="82963" y="43815"/>
                    <a:pt x="79153" y="47625"/>
                  </a:cubicBezTo>
                  <a:lnTo>
                    <a:pt x="47625" y="79153"/>
                  </a:lnTo>
                  <a:cubicBezTo>
                    <a:pt x="43815" y="82867"/>
                    <a:pt x="43339" y="88773"/>
                    <a:pt x="46196" y="93250"/>
                  </a:cubicBezTo>
                  <a:lnTo>
                    <a:pt x="69913" y="128778"/>
                  </a:lnTo>
                  <a:cubicBezTo>
                    <a:pt x="65246" y="137350"/>
                    <a:pt x="61531" y="146399"/>
                    <a:pt x="58674" y="155734"/>
                  </a:cubicBezTo>
                  <a:lnTo>
                    <a:pt x="16097" y="164116"/>
                  </a:lnTo>
                  <a:cubicBezTo>
                    <a:pt x="10859" y="165163"/>
                    <a:pt x="7144" y="169735"/>
                    <a:pt x="7144" y="175069"/>
                  </a:cubicBezTo>
                  <a:lnTo>
                    <a:pt x="7144" y="219646"/>
                  </a:lnTo>
                  <a:cubicBezTo>
                    <a:pt x="7144" y="224980"/>
                    <a:pt x="10859" y="229552"/>
                    <a:pt x="16097" y="230600"/>
                  </a:cubicBezTo>
                  <a:lnTo>
                    <a:pt x="58674" y="238982"/>
                  </a:lnTo>
                  <a:cubicBezTo>
                    <a:pt x="61531" y="248317"/>
                    <a:pt x="65246" y="257365"/>
                    <a:pt x="69913" y="265938"/>
                  </a:cubicBezTo>
                  <a:lnTo>
                    <a:pt x="46196" y="301466"/>
                  </a:lnTo>
                  <a:cubicBezTo>
                    <a:pt x="43244" y="305848"/>
                    <a:pt x="43815" y="311753"/>
                    <a:pt x="47625" y="315563"/>
                  </a:cubicBezTo>
                  <a:lnTo>
                    <a:pt x="79153" y="347091"/>
                  </a:lnTo>
                  <a:cubicBezTo>
                    <a:pt x="82963" y="350806"/>
                    <a:pt x="88773" y="351472"/>
                    <a:pt x="93250" y="348520"/>
                  </a:cubicBezTo>
                  <a:lnTo>
                    <a:pt x="128778" y="324802"/>
                  </a:lnTo>
                  <a:cubicBezTo>
                    <a:pt x="137351" y="329470"/>
                    <a:pt x="146399" y="333184"/>
                    <a:pt x="155734" y="336042"/>
                  </a:cubicBezTo>
                  <a:lnTo>
                    <a:pt x="164116" y="378619"/>
                  </a:lnTo>
                  <a:cubicBezTo>
                    <a:pt x="165163" y="383857"/>
                    <a:pt x="169736" y="387572"/>
                    <a:pt x="175070" y="387572"/>
                  </a:cubicBezTo>
                  <a:lnTo>
                    <a:pt x="219646" y="387572"/>
                  </a:lnTo>
                  <a:cubicBezTo>
                    <a:pt x="224980" y="387572"/>
                    <a:pt x="229553" y="383857"/>
                    <a:pt x="230600" y="378619"/>
                  </a:cubicBezTo>
                  <a:lnTo>
                    <a:pt x="238982" y="336042"/>
                  </a:lnTo>
                  <a:cubicBezTo>
                    <a:pt x="248317" y="333280"/>
                    <a:pt x="257365" y="329470"/>
                    <a:pt x="265938" y="324802"/>
                  </a:cubicBezTo>
                  <a:lnTo>
                    <a:pt x="301466" y="348520"/>
                  </a:lnTo>
                  <a:cubicBezTo>
                    <a:pt x="305943" y="351472"/>
                    <a:pt x="311753" y="350901"/>
                    <a:pt x="315563" y="347091"/>
                  </a:cubicBezTo>
                  <a:lnTo>
                    <a:pt x="347091" y="315563"/>
                  </a:lnTo>
                  <a:cubicBezTo>
                    <a:pt x="350901" y="311848"/>
                    <a:pt x="351377" y="305943"/>
                    <a:pt x="348520" y="301466"/>
                  </a:cubicBezTo>
                  <a:lnTo>
                    <a:pt x="324803" y="265938"/>
                  </a:lnTo>
                  <a:cubicBezTo>
                    <a:pt x="329470" y="257365"/>
                    <a:pt x="333185" y="248317"/>
                    <a:pt x="336042" y="238982"/>
                  </a:cubicBezTo>
                  <a:lnTo>
                    <a:pt x="378619" y="230600"/>
                  </a:lnTo>
                  <a:cubicBezTo>
                    <a:pt x="383857" y="229552"/>
                    <a:pt x="387572" y="224980"/>
                    <a:pt x="387572" y="219646"/>
                  </a:cubicBezTo>
                  <a:lnTo>
                    <a:pt x="387572" y="175069"/>
                  </a:lnTo>
                  <a:cubicBezTo>
                    <a:pt x="387668" y="169735"/>
                    <a:pt x="383857" y="165163"/>
                    <a:pt x="378619" y="164116"/>
                  </a:cubicBezTo>
                  <a:close/>
                  <a:moveTo>
                    <a:pt x="197358" y="297656"/>
                  </a:moveTo>
                  <a:cubicBezTo>
                    <a:pt x="142018" y="297656"/>
                    <a:pt x="97060" y="252698"/>
                    <a:pt x="97060" y="197358"/>
                  </a:cubicBezTo>
                  <a:cubicBezTo>
                    <a:pt x="97060" y="142018"/>
                    <a:pt x="142018" y="97060"/>
                    <a:pt x="197358" y="97060"/>
                  </a:cubicBezTo>
                  <a:cubicBezTo>
                    <a:pt x="252698" y="97060"/>
                    <a:pt x="297656" y="142018"/>
                    <a:pt x="297656" y="197358"/>
                  </a:cubicBezTo>
                  <a:cubicBezTo>
                    <a:pt x="297656" y="252698"/>
                    <a:pt x="252698" y="297656"/>
                    <a:pt x="197358" y="297656"/>
                  </a:cubicBezTo>
                  <a:close/>
                </a:path>
              </a:pathLst>
            </a:custGeom>
            <a:solidFill>
              <a:srgbClr val="12D49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289" name="Google Shape;289;p41"/>
          <p:cNvSpPr txBox="1"/>
          <p:nvPr/>
        </p:nvSpPr>
        <p:spPr>
          <a:xfrm>
            <a:off x="479750" y="1186875"/>
            <a:ext cx="8376900" cy="1458600"/>
          </a:xfrm>
          <a:prstGeom prst="rect">
            <a:avLst/>
          </a:prstGeom>
          <a:noFill/>
          <a:ln>
            <a:noFill/>
          </a:ln>
        </p:spPr>
        <p:txBody>
          <a:bodyPr anchorCtr="0" anchor="t" bIns="34275" lIns="68575" spcFirstLastPara="1" rIns="68575" wrap="square" tIns="34275">
            <a:noAutofit/>
          </a:bodyPr>
          <a:lstStyle/>
          <a:p>
            <a:pPr indent="0" lvl="0" marL="0" marR="0" rtl="0" algn="l">
              <a:lnSpc>
                <a:spcPct val="115000"/>
              </a:lnSpc>
              <a:spcBef>
                <a:spcPts val="0"/>
              </a:spcBef>
              <a:spcAft>
                <a:spcPts val="0"/>
              </a:spcAft>
              <a:buNone/>
            </a:pPr>
            <a:r>
              <a:rPr lang="ko" sz="1900">
                <a:solidFill>
                  <a:srgbClr val="3F3F3F"/>
                </a:solidFill>
                <a:latin typeface="Calibri"/>
                <a:ea typeface="Calibri"/>
                <a:cs typeface="Calibri"/>
                <a:sym typeface="Calibri"/>
              </a:rPr>
              <a:t>approximation = (prevWindowCount * prevWindowWeight) + currentWindowCount</a:t>
            </a:r>
            <a:endParaRPr sz="1900">
              <a:solidFill>
                <a:srgbClr val="3F3F3F"/>
              </a:solidFill>
              <a:latin typeface="Calibri"/>
              <a:ea typeface="Calibri"/>
              <a:cs typeface="Calibri"/>
              <a:sym typeface="Calibri"/>
            </a:endParaRPr>
          </a:p>
          <a:p>
            <a:pPr indent="0" lvl="0" marL="0" marR="0" rtl="0" algn="l">
              <a:lnSpc>
                <a:spcPct val="115000"/>
              </a:lnSpc>
              <a:spcBef>
                <a:spcPts val="0"/>
              </a:spcBef>
              <a:spcAft>
                <a:spcPts val="0"/>
              </a:spcAft>
              <a:buNone/>
            </a:pPr>
            <a:r>
              <a:t/>
            </a:r>
            <a:endParaRPr sz="1900">
              <a:solidFill>
                <a:srgbClr val="3F3F3F"/>
              </a:solidFill>
              <a:latin typeface="Calibri"/>
              <a:ea typeface="Calibri"/>
              <a:cs typeface="Calibri"/>
              <a:sym typeface="Calibri"/>
            </a:endParaRPr>
          </a:p>
          <a:p>
            <a:pPr indent="0" lvl="0" marL="0" marR="0" rtl="0" algn="l">
              <a:lnSpc>
                <a:spcPct val="115000"/>
              </a:lnSpc>
              <a:spcBef>
                <a:spcPts val="0"/>
              </a:spcBef>
              <a:spcAft>
                <a:spcPts val="0"/>
              </a:spcAft>
              <a:buNone/>
            </a:pPr>
            <a:r>
              <a:rPr lang="ko" sz="1900">
                <a:solidFill>
                  <a:srgbClr val="3F3F3F"/>
                </a:solidFill>
                <a:latin typeface="Calibri"/>
                <a:ea typeface="Calibri"/>
                <a:cs typeface="Calibri"/>
                <a:sym typeface="Calibri"/>
              </a:rPr>
              <a:t>Si     approximation &gt; limite       -&gt; </a:t>
            </a:r>
            <a:r>
              <a:rPr lang="ko" sz="1900">
                <a:solidFill>
                  <a:srgbClr val="3F3F3F"/>
                </a:solidFill>
                <a:latin typeface="Calibri"/>
                <a:ea typeface="Calibri"/>
                <a:cs typeface="Calibri"/>
                <a:sym typeface="Calibri"/>
              </a:rPr>
              <a:t>    </a:t>
            </a:r>
            <a:r>
              <a:rPr lang="ko" sz="1900">
                <a:solidFill>
                  <a:srgbClr val="3F3F3F"/>
                </a:solidFill>
                <a:latin typeface="Calibri"/>
                <a:ea typeface="Calibri"/>
                <a:cs typeface="Calibri"/>
                <a:sym typeface="Calibri"/>
              </a:rPr>
              <a:t>refusé</a:t>
            </a:r>
            <a:endParaRPr sz="1900">
              <a:solidFill>
                <a:srgbClr val="3F3F3F"/>
              </a:solidFill>
              <a:latin typeface="Calibri"/>
              <a:ea typeface="Calibri"/>
              <a:cs typeface="Calibri"/>
              <a:sym typeface="Calibri"/>
            </a:endParaRPr>
          </a:p>
          <a:p>
            <a:pPr indent="0" lvl="0" marL="0" marR="0" rtl="0" algn="l">
              <a:lnSpc>
                <a:spcPct val="115000"/>
              </a:lnSpc>
              <a:spcBef>
                <a:spcPts val="0"/>
              </a:spcBef>
              <a:spcAft>
                <a:spcPts val="0"/>
              </a:spcAft>
              <a:buNone/>
            </a:pPr>
            <a:r>
              <a:rPr lang="ko" sz="1900">
                <a:solidFill>
                  <a:srgbClr val="3F3F3F"/>
                </a:solidFill>
                <a:latin typeface="Calibri"/>
                <a:ea typeface="Calibri"/>
                <a:cs typeface="Calibri"/>
                <a:sym typeface="Calibri"/>
              </a:rPr>
              <a:t>Si     approximation &lt;= limite     -&gt; </a:t>
            </a:r>
            <a:r>
              <a:rPr lang="ko" sz="1900">
                <a:solidFill>
                  <a:srgbClr val="3F3F3F"/>
                </a:solidFill>
                <a:latin typeface="Calibri"/>
                <a:ea typeface="Calibri"/>
                <a:cs typeface="Calibri"/>
                <a:sym typeface="Calibri"/>
              </a:rPr>
              <a:t>    </a:t>
            </a:r>
            <a:r>
              <a:rPr lang="ko" sz="1900">
                <a:solidFill>
                  <a:srgbClr val="3F3F3F"/>
                </a:solidFill>
                <a:latin typeface="Calibri"/>
                <a:ea typeface="Calibri"/>
                <a:cs typeface="Calibri"/>
                <a:sym typeface="Calibri"/>
              </a:rPr>
              <a:t>accepté</a:t>
            </a:r>
            <a:endParaRPr sz="1900">
              <a:solidFill>
                <a:srgbClr val="3F3F3F"/>
              </a:solidFill>
              <a:latin typeface="Calibri"/>
              <a:ea typeface="Calibri"/>
              <a:cs typeface="Calibri"/>
              <a:sym typeface="Calibri"/>
            </a:endParaRPr>
          </a:p>
          <a:p>
            <a:pPr indent="0" lvl="0" marL="0" marR="0" rtl="0" algn="l">
              <a:lnSpc>
                <a:spcPct val="115000"/>
              </a:lnSpc>
              <a:spcBef>
                <a:spcPts val="0"/>
              </a:spcBef>
              <a:spcAft>
                <a:spcPts val="0"/>
              </a:spcAft>
              <a:buNone/>
            </a:pPr>
            <a:r>
              <a:t/>
            </a:r>
            <a:endParaRPr sz="1900">
              <a:solidFill>
                <a:srgbClr val="3F3F3F"/>
              </a:solidFill>
              <a:latin typeface="Calibri"/>
              <a:ea typeface="Calibri"/>
              <a:cs typeface="Calibri"/>
              <a:sym typeface="Calibri"/>
            </a:endParaRPr>
          </a:p>
        </p:txBody>
      </p:sp>
      <p:pic>
        <p:nvPicPr>
          <p:cNvPr id="290" name="Google Shape;290;p41"/>
          <p:cNvPicPr preferRelativeResize="0"/>
          <p:nvPr/>
        </p:nvPicPr>
        <p:blipFill rotWithShape="1">
          <a:blip r:embed="rId3">
            <a:alphaModFix/>
          </a:blip>
          <a:srcRect b="0" l="0" r="0" t="0"/>
          <a:stretch/>
        </p:blipFill>
        <p:spPr>
          <a:xfrm>
            <a:off x="4716377" y="1934377"/>
            <a:ext cx="237583" cy="237609"/>
          </a:xfrm>
          <a:prstGeom prst="rect">
            <a:avLst/>
          </a:prstGeom>
          <a:noFill/>
          <a:ln>
            <a:noFill/>
          </a:ln>
        </p:spPr>
      </p:pic>
      <p:pic>
        <p:nvPicPr>
          <p:cNvPr id="291" name="Google Shape;291;p41"/>
          <p:cNvPicPr preferRelativeResize="0"/>
          <p:nvPr/>
        </p:nvPicPr>
        <p:blipFill rotWithShape="1">
          <a:blip r:embed="rId4">
            <a:alphaModFix/>
          </a:blip>
          <a:srcRect b="0" l="0" r="0" t="0"/>
          <a:stretch/>
        </p:blipFill>
        <p:spPr>
          <a:xfrm>
            <a:off x="4876227" y="2266868"/>
            <a:ext cx="237583" cy="23760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2"/>
          <p:cNvSpPr txBox="1"/>
          <p:nvPr/>
        </p:nvSpPr>
        <p:spPr>
          <a:xfrm>
            <a:off x="1167075" y="383824"/>
            <a:ext cx="4381500" cy="531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ko" sz="3000">
                <a:solidFill>
                  <a:srgbClr val="3F3F3F"/>
                </a:solidFill>
                <a:latin typeface="Montserrat ExtraBold"/>
                <a:ea typeface="Montserrat ExtraBold"/>
                <a:cs typeface="Montserrat ExtraBold"/>
                <a:sym typeface="Montserrat ExtraBold"/>
              </a:rPr>
              <a:t>Calcule</a:t>
            </a:r>
            <a:endParaRPr b="1" sz="3000">
              <a:solidFill>
                <a:srgbClr val="3F3F3F"/>
              </a:solidFill>
              <a:latin typeface="Montserrat ExtraBold"/>
              <a:ea typeface="Montserrat ExtraBold"/>
              <a:cs typeface="Montserrat ExtraBold"/>
              <a:sym typeface="Montserrat ExtraBold"/>
            </a:endParaRPr>
          </a:p>
        </p:txBody>
      </p:sp>
      <p:grpSp>
        <p:nvGrpSpPr>
          <p:cNvPr id="297" name="Google Shape;297;p42"/>
          <p:cNvGrpSpPr/>
          <p:nvPr/>
        </p:nvGrpSpPr>
        <p:grpSpPr>
          <a:xfrm>
            <a:off x="575443" y="423085"/>
            <a:ext cx="493038" cy="452501"/>
            <a:chOff x="3433087" y="2901029"/>
            <a:chExt cx="390525" cy="390525"/>
          </a:xfrm>
        </p:grpSpPr>
        <p:sp>
          <p:nvSpPr>
            <p:cNvPr id="298" name="Google Shape;298;p42"/>
            <p:cNvSpPr/>
            <p:nvPr/>
          </p:nvSpPr>
          <p:spPr>
            <a:xfrm>
              <a:off x="3589868" y="3057810"/>
              <a:ext cx="76200" cy="76200"/>
            </a:xfrm>
            <a:custGeom>
              <a:rect b="b" l="l" r="r" t="t"/>
              <a:pathLst>
                <a:path extrusionOk="0" h="76200" w="76200">
                  <a:moveTo>
                    <a:pt x="40577" y="7144"/>
                  </a:moveTo>
                  <a:cubicBezTo>
                    <a:pt x="22098" y="7144"/>
                    <a:pt x="7144" y="22098"/>
                    <a:pt x="7144" y="40576"/>
                  </a:cubicBezTo>
                  <a:cubicBezTo>
                    <a:pt x="7144" y="59055"/>
                    <a:pt x="22098" y="74009"/>
                    <a:pt x="40577" y="74009"/>
                  </a:cubicBezTo>
                  <a:cubicBezTo>
                    <a:pt x="59055" y="74009"/>
                    <a:pt x="74009" y="59055"/>
                    <a:pt x="74009" y="40576"/>
                  </a:cubicBezTo>
                  <a:cubicBezTo>
                    <a:pt x="74009" y="22098"/>
                    <a:pt x="59055" y="7144"/>
                    <a:pt x="40577" y="7144"/>
                  </a:cubicBezTo>
                  <a:close/>
                </a:path>
              </a:pathLst>
            </a:custGeom>
            <a:solidFill>
              <a:srgbClr val="12D49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99" name="Google Shape;299;p42"/>
            <p:cNvSpPr/>
            <p:nvPr/>
          </p:nvSpPr>
          <p:spPr>
            <a:xfrm>
              <a:off x="3545291" y="3013233"/>
              <a:ext cx="161925" cy="161925"/>
            </a:xfrm>
            <a:custGeom>
              <a:rect b="b" l="l" r="r" t="t"/>
              <a:pathLst>
                <a:path extrusionOk="0" h="161925" w="161925">
                  <a:moveTo>
                    <a:pt x="85154" y="7144"/>
                  </a:moveTo>
                  <a:cubicBezTo>
                    <a:pt x="42101" y="7144"/>
                    <a:pt x="7144" y="42100"/>
                    <a:pt x="7144" y="85153"/>
                  </a:cubicBezTo>
                  <a:cubicBezTo>
                    <a:pt x="7144" y="128206"/>
                    <a:pt x="42101" y="163163"/>
                    <a:pt x="85154" y="163163"/>
                  </a:cubicBezTo>
                  <a:cubicBezTo>
                    <a:pt x="128206" y="163163"/>
                    <a:pt x="163163" y="128206"/>
                    <a:pt x="163163" y="85153"/>
                  </a:cubicBezTo>
                  <a:cubicBezTo>
                    <a:pt x="163163" y="42100"/>
                    <a:pt x="128206" y="7144"/>
                    <a:pt x="85154" y="7144"/>
                  </a:cubicBezTo>
                  <a:close/>
                  <a:moveTo>
                    <a:pt x="85154" y="140875"/>
                  </a:moveTo>
                  <a:cubicBezTo>
                    <a:pt x="54388" y="140875"/>
                    <a:pt x="29432" y="115919"/>
                    <a:pt x="29432" y="85153"/>
                  </a:cubicBezTo>
                  <a:cubicBezTo>
                    <a:pt x="29432" y="54388"/>
                    <a:pt x="54388" y="29432"/>
                    <a:pt x="85154" y="29432"/>
                  </a:cubicBezTo>
                  <a:cubicBezTo>
                    <a:pt x="115919" y="29432"/>
                    <a:pt x="140875" y="54388"/>
                    <a:pt x="140875" y="85153"/>
                  </a:cubicBezTo>
                  <a:cubicBezTo>
                    <a:pt x="140875" y="115919"/>
                    <a:pt x="115919" y="140875"/>
                    <a:pt x="85154" y="140875"/>
                  </a:cubicBezTo>
                  <a:close/>
                </a:path>
              </a:pathLst>
            </a:custGeom>
            <a:solidFill>
              <a:srgbClr val="12D49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00" name="Google Shape;300;p42"/>
            <p:cNvSpPr/>
            <p:nvPr/>
          </p:nvSpPr>
          <p:spPr>
            <a:xfrm>
              <a:off x="3433087" y="2901029"/>
              <a:ext cx="390525" cy="390525"/>
            </a:xfrm>
            <a:custGeom>
              <a:rect b="b" l="l" r="r" t="t"/>
              <a:pathLst>
                <a:path extrusionOk="0" h="390525" w="390525">
                  <a:moveTo>
                    <a:pt x="378619" y="164116"/>
                  </a:moveTo>
                  <a:lnTo>
                    <a:pt x="336042" y="155734"/>
                  </a:lnTo>
                  <a:cubicBezTo>
                    <a:pt x="333185" y="146304"/>
                    <a:pt x="329470" y="137255"/>
                    <a:pt x="324803" y="128778"/>
                  </a:cubicBezTo>
                  <a:lnTo>
                    <a:pt x="348520" y="93250"/>
                  </a:lnTo>
                  <a:cubicBezTo>
                    <a:pt x="351472" y="88868"/>
                    <a:pt x="350901" y="82963"/>
                    <a:pt x="347091" y="79153"/>
                  </a:cubicBezTo>
                  <a:lnTo>
                    <a:pt x="315563" y="47625"/>
                  </a:lnTo>
                  <a:cubicBezTo>
                    <a:pt x="311753" y="43910"/>
                    <a:pt x="305943" y="43243"/>
                    <a:pt x="301466" y="46196"/>
                  </a:cubicBezTo>
                  <a:lnTo>
                    <a:pt x="265938" y="69913"/>
                  </a:lnTo>
                  <a:cubicBezTo>
                    <a:pt x="257365" y="65246"/>
                    <a:pt x="248317" y="61531"/>
                    <a:pt x="238982" y="58674"/>
                  </a:cubicBezTo>
                  <a:lnTo>
                    <a:pt x="230600" y="16097"/>
                  </a:lnTo>
                  <a:cubicBezTo>
                    <a:pt x="229553" y="10858"/>
                    <a:pt x="224980" y="7144"/>
                    <a:pt x="219646" y="7144"/>
                  </a:cubicBezTo>
                  <a:lnTo>
                    <a:pt x="175070" y="7144"/>
                  </a:lnTo>
                  <a:cubicBezTo>
                    <a:pt x="169736" y="7144"/>
                    <a:pt x="165163" y="10858"/>
                    <a:pt x="164116" y="16097"/>
                  </a:cubicBezTo>
                  <a:lnTo>
                    <a:pt x="155734" y="58674"/>
                  </a:lnTo>
                  <a:cubicBezTo>
                    <a:pt x="146399" y="61436"/>
                    <a:pt x="137351" y="65246"/>
                    <a:pt x="128778" y="69913"/>
                  </a:cubicBezTo>
                  <a:lnTo>
                    <a:pt x="93250" y="46196"/>
                  </a:lnTo>
                  <a:cubicBezTo>
                    <a:pt x="88773" y="43243"/>
                    <a:pt x="82963" y="43815"/>
                    <a:pt x="79153" y="47625"/>
                  </a:cubicBezTo>
                  <a:lnTo>
                    <a:pt x="47625" y="79153"/>
                  </a:lnTo>
                  <a:cubicBezTo>
                    <a:pt x="43815" y="82867"/>
                    <a:pt x="43339" y="88773"/>
                    <a:pt x="46196" y="93250"/>
                  </a:cubicBezTo>
                  <a:lnTo>
                    <a:pt x="69913" y="128778"/>
                  </a:lnTo>
                  <a:cubicBezTo>
                    <a:pt x="65246" y="137350"/>
                    <a:pt x="61531" y="146399"/>
                    <a:pt x="58674" y="155734"/>
                  </a:cubicBezTo>
                  <a:lnTo>
                    <a:pt x="16097" y="164116"/>
                  </a:lnTo>
                  <a:cubicBezTo>
                    <a:pt x="10859" y="165163"/>
                    <a:pt x="7144" y="169735"/>
                    <a:pt x="7144" y="175069"/>
                  </a:cubicBezTo>
                  <a:lnTo>
                    <a:pt x="7144" y="219646"/>
                  </a:lnTo>
                  <a:cubicBezTo>
                    <a:pt x="7144" y="224980"/>
                    <a:pt x="10859" y="229552"/>
                    <a:pt x="16097" y="230600"/>
                  </a:cubicBezTo>
                  <a:lnTo>
                    <a:pt x="58674" y="238982"/>
                  </a:lnTo>
                  <a:cubicBezTo>
                    <a:pt x="61531" y="248317"/>
                    <a:pt x="65246" y="257365"/>
                    <a:pt x="69913" y="265938"/>
                  </a:cubicBezTo>
                  <a:lnTo>
                    <a:pt x="46196" y="301466"/>
                  </a:lnTo>
                  <a:cubicBezTo>
                    <a:pt x="43244" y="305848"/>
                    <a:pt x="43815" y="311753"/>
                    <a:pt x="47625" y="315563"/>
                  </a:cubicBezTo>
                  <a:lnTo>
                    <a:pt x="79153" y="347091"/>
                  </a:lnTo>
                  <a:cubicBezTo>
                    <a:pt x="82963" y="350806"/>
                    <a:pt x="88773" y="351472"/>
                    <a:pt x="93250" y="348520"/>
                  </a:cubicBezTo>
                  <a:lnTo>
                    <a:pt x="128778" y="324802"/>
                  </a:lnTo>
                  <a:cubicBezTo>
                    <a:pt x="137351" y="329470"/>
                    <a:pt x="146399" y="333184"/>
                    <a:pt x="155734" y="336042"/>
                  </a:cubicBezTo>
                  <a:lnTo>
                    <a:pt x="164116" y="378619"/>
                  </a:lnTo>
                  <a:cubicBezTo>
                    <a:pt x="165163" y="383857"/>
                    <a:pt x="169736" y="387572"/>
                    <a:pt x="175070" y="387572"/>
                  </a:cubicBezTo>
                  <a:lnTo>
                    <a:pt x="219646" y="387572"/>
                  </a:lnTo>
                  <a:cubicBezTo>
                    <a:pt x="224980" y="387572"/>
                    <a:pt x="229553" y="383857"/>
                    <a:pt x="230600" y="378619"/>
                  </a:cubicBezTo>
                  <a:lnTo>
                    <a:pt x="238982" y="336042"/>
                  </a:lnTo>
                  <a:cubicBezTo>
                    <a:pt x="248317" y="333280"/>
                    <a:pt x="257365" y="329470"/>
                    <a:pt x="265938" y="324802"/>
                  </a:cubicBezTo>
                  <a:lnTo>
                    <a:pt x="301466" y="348520"/>
                  </a:lnTo>
                  <a:cubicBezTo>
                    <a:pt x="305943" y="351472"/>
                    <a:pt x="311753" y="350901"/>
                    <a:pt x="315563" y="347091"/>
                  </a:cubicBezTo>
                  <a:lnTo>
                    <a:pt x="347091" y="315563"/>
                  </a:lnTo>
                  <a:cubicBezTo>
                    <a:pt x="350901" y="311848"/>
                    <a:pt x="351377" y="305943"/>
                    <a:pt x="348520" y="301466"/>
                  </a:cubicBezTo>
                  <a:lnTo>
                    <a:pt x="324803" y="265938"/>
                  </a:lnTo>
                  <a:cubicBezTo>
                    <a:pt x="329470" y="257365"/>
                    <a:pt x="333185" y="248317"/>
                    <a:pt x="336042" y="238982"/>
                  </a:cubicBezTo>
                  <a:lnTo>
                    <a:pt x="378619" y="230600"/>
                  </a:lnTo>
                  <a:cubicBezTo>
                    <a:pt x="383857" y="229552"/>
                    <a:pt x="387572" y="224980"/>
                    <a:pt x="387572" y="219646"/>
                  </a:cubicBezTo>
                  <a:lnTo>
                    <a:pt x="387572" y="175069"/>
                  </a:lnTo>
                  <a:cubicBezTo>
                    <a:pt x="387668" y="169735"/>
                    <a:pt x="383857" y="165163"/>
                    <a:pt x="378619" y="164116"/>
                  </a:cubicBezTo>
                  <a:close/>
                  <a:moveTo>
                    <a:pt x="197358" y="297656"/>
                  </a:moveTo>
                  <a:cubicBezTo>
                    <a:pt x="142018" y="297656"/>
                    <a:pt x="97060" y="252698"/>
                    <a:pt x="97060" y="197358"/>
                  </a:cubicBezTo>
                  <a:cubicBezTo>
                    <a:pt x="97060" y="142018"/>
                    <a:pt x="142018" y="97060"/>
                    <a:pt x="197358" y="97060"/>
                  </a:cubicBezTo>
                  <a:cubicBezTo>
                    <a:pt x="252698" y="97060"/>
                    <a:pt x="297656" y="142018"/>
                    <a:pt x="297656" y="197358"/>
                  </a:cubicBezTo>
                  <a:cubicBezTo>
                    <a:pt x="297656" y="252698"/>
                    <a:pt x="252698" y="297656"/>
                    <a:pt x="197358" y="297656"/>
                  </a:cubicBezTo>
                  <a:close/>
                </a:path>
              </a:pathLst>
            </a:custGeom>
            <a:solidFill>
              <a:srgbClr val="12D49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301" name="Google Shape;301;p42"/>
          <p:cNvSpPr txBox="1"/>
          <p:nvPr/>
        </p:nvSpPr>
        <p:spPr>
          <a:xfrm>
            <a:off x="575450" y="0"/>
            <a:ext cx="7070700" cy="438300"/>
          </a:xfrm>
          <a:prstGeom prst="rect">
            <a:avLst/>
          </a:prstGeom>
          <a:noFill/>
          <a:ln>
            <a:noFill/>
          </a:ln>
        </p:spPr>
        <p:txBody>
          <a:bodyPr anchorCtr="0" anchor="t" bIns="34275" lIns="68575" spcFirstLastPara="1" rIns="68575" wrap="square" tIns="34275">
            <a:noAutofit/>
          </a:bodyPr>
          <a:lstStyle/>
          <a:p>
            <a:pPr indent="0" lvl="0" marL="0" marR="0" rtl="0" algn="l">
              <a:lnSpc>
                <a:spcPct val="115000"/>
              </a:lnSpc>
              <a:spcBef>
                <a:spcPts val="0"/>
              </a:spcBef>
              <a:spcAft>
                <a:spcPts val="0"/>
              </a:spcAft>
              <a:buNone/>
            </a:pPr>
            <a:r>
              <a:rPr lang="ko">
                <a:solidFill>
                  <a:srgbClr val="3F3F3F"/>
                </a:solidFill>
                <a:latin typeface="Calibri"/>
                <a:ea typeface="Calibri"/>
                <a:cs typeface="Calibri"/>
                <a:sym typeface="Calibri"/>
              </a:rPr>
              <a:t>** </a:t>
            </a:r>
            <a:r>
              <a:rPr lang="ko">
                <a:solidFill>
                  <a:srgbClr val="3F3F3F"/>
                </a:solidFill>
                <a:latin typeface="Calibri"/>
                <a:ea typeface="Calibri"/>
                <a:cs typeface="Calibri"/>
                <a:sym typeface="Calibri"/>
              </a:rPr>
              <a:t>approximation = (prevWindowCount * prevWindowWeight) + currentWindowCount</a:t>
            </a:r>
            <a:endParaRPr>
              <a:solidFill>
                <a:srgbClr val="3F3F3F"/>
              </a:solidFill>
              <a:latin typeface="Calibri"/>
              <a:ea typeface="Calibri"/>
              <a:cs typeface="Calibri"/>
              <a:sym typeface="Calibri"/>
            </a:endParaRPr>
          </a:p>
          <a:p>
            <a:pPr indent="0" lvl="0" marL="0" marR="0" rtl="0" algn="l">
              <a:lnSpc>
                <a:spcPct val="115000"/>
              </a:lnSpc>
              <a:spcBef>
                <a:spcPts val="0"/>
              </a:spcBef>
              <a:spcAft>
                <a:spcPts val="0"/>
              </a:spcAft>
              <a:buNone/>
            </a:pPr>
            <a:r>
              <a:t/>
            </a:r>
            <a:endParaRPr>
              <a:solidFill>
                <a:srgbClr val="3F3F3F"/>
              </a:solidFill>
              <a:latin typeface="Calibri"/>
              <a:ea typeface="Calibri"/>
              <a:cs typeface="Calibri"/>
              <a:sym typeface="Calibri"/>
            </a:endParaRPr>
          </a:p>
          <a:p>
            <a:pPr indent="0" lvl="0" marL="0" marR="0" rtl="0" algn="l">
              <a:lnSpc>
                <a:spcPct val="115000"/>
              </a:lnSpc>
              <a:spcBef>
                <a:spcPts val="0"/>
              </a:spcBef>
              <a:spcAft>
                <a:spcPts val="0"/>
              </a:spcAft>
              <a:buNone/>
            </a:pPr>
            <a:r>
              <a:t/>
            </a:r>
            <a:endParaRPr>
              <a:solidFill>
                <a:srgbClr val="3F3F3F"/>
              </a:solidFill>
              <a:latin typeface="Calibri"/>
              <a:ea typeface="Calibri"/>
              <a:cs typeface="Calibri"/>
              <a:sym typeface="Calibri"/>
            </a:endParaRPr>
          </a:p>
        </p:txBody>
      </p:sp>
      <p:sp>
        <p:nvSpPr>
          <p:cNvPr id="302" name="Google Shape;302;p42"/>
          <p:cNvSpPr txBox="1"/>
          <p:nvPr/>
        </p:nvSpPr>
        <p:spPr>
          <a:xfrm>
            <a:off x="575442" y="1069325"/>
            <a:ext cx="2980200" cy="1676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lang="ko" sz="1700">
                <a:solidFill>
                  <a:srgbClr val="3F3F3F"/>
                </a:solidFill>
                <a:latin typeface="Calibri"/>
                <a:ea typeface="Calibri"/>
                <a:cs typeface="Calibri"/>
                <a:sym typeface="Calibri"/>
              </a:rPr>
              <a:t>limit = </a:t>
            </a:r>
            <a:r>
              <a:rPr b="1" lang="ko" sz="1700">
                <a:solidFill>
                  <a:srgbClr val="3F3F3F"/>
                </a:solidFill>
                <a:latin typeface="Calibri"/>
                <a:ea typeface="Calibri"/>
                <a:cs typeface="Calibri"/>
                <a:sym typeface="Calibri"/>
              </a:rPr>
              <a:t>3 / 5sec</a:t>
            </a:r>
            <a:endParaRPr sz="1700">
              <a:solidFill>
                <a:srgbClr val="3F3F3F"/>
              </a:solidFill>
              <a:latin typeface="Calibri"/>
              <a:ea typeface="Calibri"/>
              <a:cs typeface="Calibri"/>
              <a:sym typeface="Calibri"/>
            </a:endParaRPr>
          </a:p>
          <a:p>
            <a:pPr indent="0" lvl="0" marL="0" marR="0" rtl="0" algn="l">
              <a:lnSpc>
                <a:spcPct val="115000"/>
              </a:lnSpc>
              <a:spcBef>
                <a:spcPts val="0"/>
              </a:spcBef>
              <a:spcAft>
                <a:spcPts val="0"/>
              </a:spcAft>
              <a:buNone/>
            </a:pPr>
            <a:r>
              <a:rPr lang="ko" sz="1700">
                <a:solidFill>
                  <a:srgbClr val="3F3F3F"/>
                </a:solidFill>
                <a:latin typeface="Calibri"/>
                <a:ea typeface="Calibri"/>
                <a:cs typeface="Calibri"/>
                <a:sym typeface="Calibri"/>
              </a:rPr>
              <a:t>prevWindowCount = </a:t>
            </a:r>
            <a:r>
              <a:rPr b="1" lang="ko" sz="1700">
                <a:solidFill>
                  <a:srgbClr val="3F3F3F"/>
                </a:solidFill>
                <a:latin typeface="Calibri"/>
                <a:ea typeface="Calibri"/>
                <a:cs typeface="Calibri"/>
                <a:sym typeface="Calibri"/>
              </a:rPr>
              <a:t>3</a:t>
            </a:r>
            <a:endParaRPr b="1" sz="1700">
              <a:solidFill>
                <a:srgbClr val="3F3F3F"/>
              </a:solidFill>
              <a:latin typeface="Calibri"/>
              <a:ea typeface="Calibri"/>
              <a:cs typeface="Calibri"/>
              <a:sym typeface="Calibri"/>
            </a:endParaRPr>
          </a:p>
          <a:p>
            <a:pPr indent="0" lvl="0" marL="0" marR="0" rtl="0" algn="l">
              <a:lnSpc>
                <a:spcPct val="115000"/>
              </a:lnSpc>
              <a:spcBef>
                <a:spcPts val="0"/>
              </a:spcBef>
              <a:spcAft>
                <a:spcPts val="0"/>
              </a:spcAft>
              <a:buNone/>
            </a:pPr>
            <a:r>
              <a:rPr lang="ko" sz="1700">
                <a:solidFill>
                  <a:srgbClr val="3F3F3F"/>
                </a:solidFill>
                <a:latin typeface="Calibri"/>
                <a:ea typeface="Calibri"/>
                <a:cs typeface="Calibri"/>
                <a:sym typeface="Calibri"/>
              </a:rPr>
              <a:t>prevWindowWeight = </a:t>
            </a:r>
            <a:r>
              <a:rPr b="1" lang="ko" sz="1700">
                <a:solidFill>
                  <a:srgbClr val="3F3F3F"/>
                </a:solidFill>
                <a:latin typeface="Calibri"/>
                <a:ea typeface="Calibri"/>
                <a:cs typeface="Calibri"/>
                <a:sym typeface="Calibri"/>
              </a:rPr>
              <a:t>0.6</a:t>
            </a:r>
            <a:endParaRPr b="1" sz="1700">
              <a:solidFill>
                <a:srgbClr val="3F3F3F"/>
              </a:solidFill>
              <a:latin typeface="Calibri"/>
              <a:ea typeface="Calibri"/>
              <a:cs typeface="Calibri"/>
              <a:sym typeface="Calibri"/>
            </a:endParaRPr>
          </a:p>
          <a:p>
            <a:pPr indent="0" lvl="0" marL="0" marR="0" rtl="0" algn="l">
              <a:lnSpc>
                <a:spcPct val="115000"/>
              </a:lnSpc>
              <a:spcBef>
                <a:spcPts val="0"/>
              </a:spcBef>
              <a:spcAft>
                <a:spcPts val="0"/>
              </a:spcAft>
              <a:buNone/>
            </a:pPr>
            <a:r>
              <a:rPr lang="ko" sz="1700">
                <a:solidFill>
                  <a:srgbClr val="3F3F3F"/>
                </a:solidFill>
                <a:latin typeface="Calibri"/>
                <a:ea typeface="Calibri"/>
                <a:cs typeface="Calibri"/>
                <a:sym typeface="Calibri"/>
              </a:rPr>
              <a:t>currentWindowCount = </a:t>
            </a:r>
            <a:r>
              <a:rPr b="1" lang="ko" sz="1700">
                <a:solidFill>
                  <a:srgbClr val="3F3F3F"/>
                </a:solidFill>
                <a:latin typeface="Calibri"/>
                <a:ea typeface="Calibri"/>
                <a:cs typeface="Calibri"/>
                <a:sym typeface="Calibri"/>
              </a:rPr>
              <a:t>1</a:t>
            </a:r>
            <a:endParaRPr b="1" sz="1700">
              <a:solidFill>
                <a:srgbClr val="3F3F3F"/>
              </a:solidFill>
              <a:latin typeface="Calibri"/>
              <a:ea typeface="Calibri"/>
              <a:cs typeface="Calibri"/>
              <a:sym typeface="Calibri"/>
            </a:endParaRPr>
          </a:p>
          <a:p>
            <a:pPr indent="0" lvl="0" marL="0" marR="0" rtl="0" algn="l">
              <a:lnSpc>
                <a:spcPct val="115000"/>
              </a:lnSpc>
              <a:spcBef>
                <a:spcPts val="0"/>
              </a:spcBef>
              <a:spcAft>
                <a:spcPts val="0"/>
              </a:spcAft>
              <a:buNone/>
            </a:pPr>
            <a:r>
              <a:t/>
            </a:r>
            <a:endParaRPr sz="1700">
              <a:solidFill>
                <a:srgbClr val="3F3F3F"/>
              </a:solidFill>
              <a:latin typeface="Calibri"/>
              <a:ea typeface="Calibri"/>
              <a:cs typeface="Calibri"/>
              <a:sym typeface="Calibri"/>
            </a:endParaRPr>
          </a:p>
        </p:txBody>
      </p:sp>
      <p:sp>
        <p:nvSpPr>
          <p:cNvPr id="303" name="Google Shape;303;p42"/>
          <p:cNvSpPr txBox="1"/>
          <p:nvPr/>
        </p:nvSpPr>
        <p:spPr>
          <a:xfrm>
            <a:off x="4166925" y="951775"/>
            <a:ext cx="2980200" cy="984300"/>
          </a:xfrm>
          <a:prstGeom prst="rect">
            <a:avLst/>
          </a:prstGeom>
          <a:noFill/>
          <a:ln>
            <a:noFill/>
          </a:ln>
        </p:spPr>
        <p:txBody>
          <a:bodyPr anchorCtr="0" anchor="t" bIns="34275" lIns="68575" spcFirstLastPara="1" rIns="68575" wrap="square" tIns="34275">
            <a:noAutofit/>
          </a:bodyPr>
          <a:lstStyle/>
          <a:p>
            <a:pPr indent="0" lvl="0" marL="0" marR="0" rtl="0" algn="l">
              <a:lnSpc>
                <a:spcPct val="115000"/>
              </a:lnSpc>
              <a:spcBef>
                <a:spcPts val="0"/>
              </a:spcBef>
              <a:spcAft>
                <a:spcPts val="0"/>
              </a:spcAft>
              <a:buNone/>
            </a:pPr>
            <a:r>
              <a:rPr lang="ko" sz="1700">
                <a:solidFill>
                  <a:srgbClr val="3F3F3F"/>
                </a:solidFill>
                <a:latin typeface="Calibri"/>
                <a:ea typeface="Calibri"/>
                <a:cs typeface="Calibri"/>
                <a:sym typeface="Calibri"/>
              </a:rPr>
              <a:t>approximation = (3 × 0.6) + 1 </a:t>
            </a:r>
            <a:endParaRPr sz="1700">
              <a:solidFill>
                <a:srgbClr val="3F3F3F"/>
              </a:solidFill>
              <a:latin typeface="Calibri"/>
              <a:ea typeface="Calibri"/>
              <a:cs typeface="Calibri"/>
              <a:sym typeface="Calibri"/>
            </a:endParaRPr>
          </a:p>
          <a:p>
            <a:pPr indent="0" lvl="0" marL="0" marR="0" rtl="0" algn="l">
              <a:lnSpc>
                <a:spcPct val="115000"/>
              </a:lnSpc>
              <a:spcBef>
                <a:spcPts val="0"/>
              </a:spcBef>
              <a:spcAft>
                <a:spcPts val="0"/>
              </a:spcAft>
              <a:buNone/>
            </a:pPr>
            <a:r>
              <a:rPr lang="ko" sz="1700">
                <a:solidFill>
                  <a:srgbClr val="3F3F3F"/>
                </a:solidFill>
                <a:latin typeface="Calibri"/>
                <a:ea typeface="Calibri"/>
                <a:cs typeface="Calibri"/>
                <a:sym typeface="Calibri"/>
              </a:rPr>
              <a:t>                           = 1,8 + 1</a:t>
            </a:r>
            <a:endParaRPr sz="1700">
              <a:solidFill>
                <a:srgbClr val="3F3F3F"/>
              </a:solidFill>
              <a:latin typeface="Calibri"/>
              <a:ea typeface="Calibri"/>
              <a:cs typeface="Calibri"/>
              <a:sym typeface="Calibri"/>
            </a:endParaRPr>
          </a:p>
          <a:p>
            <a:pPr indent="0" lvl="0" marL="0" marR="0" rtl="0" algn="l">
              <a:lnSpc>
                <a:spcPct val="115000"/>
              </a:lnSpc>
              <a:spcBef>
                <a:spcPts val="0"/>
              </a:spcBef>
              <a:spcAft>
                <a:spcPts val="0"/>
              </a:spcAft>
              <a:buNone/>
            </a:pPr>
            <a:r>
              <a:rPr lang="ko" sz="1700">
                <a:solidFill>
                  <a:srgbClr val="3F3F3F"/>
                </a:solidFill>
                <a:latin typeface="Calibri"/>
                <a:ea typeface="Calibri"/>
                <a:cs typeface="Calibri"/>
                <a:sym typeface="Calibri"/>
              </a:rPr>
              <a:t>                           = 2,8</a:t>
            </a:r>
            <a:endParaRPr sz="1700">
              <a:solidFill>
                <a:srgbClr val="3F3F3F"/>
              </a:solidFill>
              <a:latin typeface="Calibri"/>
              <a:ea typeface="Calibri"/>
              <a:cs typeface="Calibri"/>
              <a:sym typeface="Calibri"/>
            </a:endParaRPr>
          </a:p>
        </p:txBody>
      </p:sp>
      <p:cxnSp>
        <p:nvCxnSpPr>
          <p:cNvPr id="304" name="Google Shape;304;p42"/>
          <p:cNvCxnSpPr/>
          <p:nvPr/>
        </p:nvCxnSpPr>
        <p:spPr>
          <a:xfrm flipH="1" rot="10800000">
            <a:off x="490325" y="2710875"/>
            <a:ext cx="8355600" cy="15600"/>
          </a:xfrm>
          <a:prstGeom prst="straightConnector1">
            <a:avLst/>
          </a:prstGeom>
          <a:noFill/>
          <a:ln cap="flat" cmpd="sng" w="9525">
            <a:solidFill>
              <a:srgbClr val="7F7F7F"/>
            </a:solidFill>
            <a:prstDash val="solid"/>
            <a:round/>
            <a:headEnd len="med" w="med" type="none"/>
            <a:tailEnd len="med" w="med" type="none"/>
          </a:ln>
        </p:spPr>
      </p:cxnSp>
      <p:pic>
        <p:nvPicPr>
          <p:cNvPr id="305" name="Google Shape;305;p42"/>
          <p:cNvPicPr preferRelativeResize="0"/>
          <p:nvPr/>
        </p:nvPicPr>
        <p:blipFill>
          <a:blip r:embed="rId3">
            <a:alphaModFix/>
          </a:blip>
          <a:stretch>
            <a:fillRect/>
          </a:stretch>
        </p:blipFill>
        <p:spPr>
          <a:xfrm>
            <a:off x="1155625" y="2912275"/>
            <a:ext cx="7025001" cy="2085176"/>
          </a:xfrm>
          <a:prstGeom prst="rect">
            <a:avLst/>
          </a:prstGeom>
          <a:noFill/>
          <a:ln>
            <a:noFill/>
          </a:ln>
        </p:spPr>
      </p:pic>
      <p:pic>
        <p:nvPicPr>
          <p:cNvPr id="306" name="Google Shape;306;p42"/>
          <p:cNvPicPr preferRelativeResize="0"/>
          <p:nvPr/>
        </p:nvPicPr>
        <p:blipFill rotWithShape="1">
          <a:blip r:embed="rId4">
            <a:alphaModFix/>
          </a:blip>
          <a:srcRect b="0" l="0" r="0" t="0"/>
          <a:stretch/>
        </p:blipFill>
        <p:spPr>
          <a:xfrm>
            <a:off x="6836627" y="2173293"/>
            <a:ext cx="237583" cy="237609"/>
          </a:xfrm>
          <a:prstGeom prst="rect">
            <a:avLst/>
          </a:prstGeom>
          <a:noFill/>
          <a:ln>
            <a:noFill/>
          </a:ln>
        </p:spPr>
      </p:pic>
      <p:sp>
        <p:nvSpPr>
          <p:cNvPr id="307" name="Google Shape;307;p42"/>
          <p:cNvSpPr txBox="1"/>
          <p:nvPr/>
        </p:nvSpPr>
        <p:spPr>
          <a:xfrm>
            <a:off x="4166925" y="2121325"/>
            <a:ext cx="2742600" cy="605700"/>
          </a:xfrm>
          <a:prstGeom prst="rect">
            <a:avLst/>
          </a:prstGeom>
          <a:noFill/>
          <a:ln>
            <a:noFill/>
          </a:ln>
        </p:spPr>
        <p:txBody>
          <a:bodyPr anchorCtr="0" anchor="t" bIns="34275" lIns="68575" spcFirstLastPara="1" rIns="68575" wrap="square" tIns="34275">
            <a:noAutofit/>
          </a:bodyPr>
          <a:lstStyle/>
          <a:p>
            <a:pPr indent="0" lvl="0" marL="0" marR="0" rtl="0" algn="l">
              <a:lnSpc>
                <a:spcPct val="115000"/>
              </a:lnSpc>
              <a:spcBef>
                <a:spcPts val="0"/>
              </a:spcBef>
              <a:spcAft>
                <a:spcPts val="0"/>
              </a:spcAft>
              <a:buNone/>
            </a:pPr>
            <a:r>
              <a:rPr b="1" lang="ko" sz="1700">
                <a:solidFill>
                  <a:srgbClr val="3F3F3F"/>
                </a:solidFill>
                <a:latin typeface="Calibri"/>
                <a:ea typeface="Calibri"/>
                <a:cs typeface="Calibri"/>
                <a:sym typeface="Calibri"/>
              </a:rPr>
              <a:t>2,8 &lt; 3   </a:t>
            </a:r>
            <a:r>
              <a:rPr lang="ko" sz="1700">
                <a:solidFill>
                  <a:srgbClr val="3F3F3F"/>
                </a:solidFill>
                <a:latin typeface="Calibri"/>
                <a:ea typeface="Calibri"/>
                <a:cs typeface="Calibri"/>
                <a:sym typeface="Calibri"/>
              </a:rPr>
              <a:t>→ Requête acceptée</a:t>
            </a:r>
            <a:endParaRPr sz="1700">
              <a:solidFill>
                <a:srgbClr val="3F3F3F"/>
              </a:solidFill>
              <a:latin typeface="Calibri"/>
              <a:ea typeface="Calibri"/>
              <a:cs typeface="Calibri"/>
              <a:sym typeface="Calibri"/>
            </a:endParaRPr>
          </a:p>
        </p:txBody>
      </p:sp>
      <p:sp>
        <p:nvSpPr>
          <p:cNvPr id="308" name="Google Shape;308;p42"/>
          <p:cNvSpPr/>
          <p:nvPr/>
        </p:nvSpPr>
        <p:spPr>
          <a:xfrm>
            <a:off x="4454175" y="3831550"/>
            <a:ext cx="376800" cy="366600"/>
          </a:xfrm>
          <a:prstGeom prst="ellipse">
            <a:avLst/>
          </a:prstGeom>
          <a:solidFill>
            <a:srgbClr val="12D4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3"/>
          <p:cNvSpPr txBox="1"/>
          <p:nvPr/>
        </p:nvSpPr>
        <p:spPr>
          <a:xfrm>
            <a:off x="2622450" y="299900"/>
            <a:ext cx="3899100" cy="7578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ko" sz="2100">
                <a:solidFill>
                  <a:srgbClr val="3F3F3F"/>
                </a:solidFill>
                <a:latin typeface="Montserrat ExtraBold"/>
                <a:ea typeface="Montserrat ExtraBold"/>
                <a:cs typeface="Montserrat ExtraBold"/>
                <a:sym typeface="Montserrat ExtraBold"/>
              </a:rPr>
              <a:t>Sliding Window Counter</a:t>
            </a:r>
            <a:endParaRPr sz="1800">
              <a:solidFill>
                <a:srgbClr val="3F3F3F"/>
              </a:solidFill>
              <a:latin typeface="Montserrat"/>
              <a:ea typeface="Montserrat"/>
              <a:cs typeface="Montserrat"/>
              <a:sym typeface="Montserrat"/>
            </a:endParaRPr>
          </a:p>
          <a:p>
            <a:pPr indent="0" lvl="0" marL="0" marR="0" rtl="0" algn="ctr">
              <a:spcBef>
                <a:spcPts val="0"/>
              </a:spcBef>
              <a:spcAft>
                <a:spcPts val="0"/>
              </a:spcAft>
              <a:buNone/>
            </a:pPr>
            <a:r>
              <a:rPr lang="ko" sz="1800">
                <a:solidFill>
                  <a:srgbClr val="3F3F3F"/>
                </a:solidFill>
                <a:latin typeface="Montserrat"/>
                <a:ea typeface="Montserrat"/>
                <a:cs typeface="Montserrat"/>
                <a:sym typeface="Montserrat"/>
              </a:rPr>
              <a:t>(Compteur à fenêtre glissante)</a:t>
            </a:r>
            <a:endParaRPr sz="1800">
              <a:solidFill>
                <a:srgbClr val="3F3F3F"/>
              </a:solidFill>
              <a:latin typeface="Montserrat"/>
              <a:ea typeface="Montserrat"/>
              <a:cs typeface="Montserrat"/>
              <a:sym typeface="Montserrat"/>
            </a:endParaRPr>
          </a:p>
        </p:txBody>
      </p:sp>
      <p:sp>
        <p:nvSpPr>
          <p:cNvPr id="314" name="Google Shape;314;p43"/>
          <p:cNvSpPr txBox="1"/>
          <p:nvPr/>
        </p:nvSpPr>
        <p:spPr>
          <a:xfrm>
            <a:off x="6303150" y="299900"/>
            <a:ext cx="1267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200">
                <a:solidFill>
                  <a:srgbClr val="3F3F3F"/>
                </a:solidFill>
                <a:latin typeface="Montserrat"/>
                <a:ea typeface="Montserrat"/>
                <a:cs typeface="Montserrat"/>
                <a:sym typeface="Montserrat"/>
              </a:rPr>
              <a:t>(suite)</a:t>
            </a:r>
            <a:endParaRPr sz="800"/>
          </a:p>
        </p:txBody>
      </p:sp>
      <p:pic>
        <p:nvPicPr>
          <p:cNvPr id="315" name="Google Shape;315;p43"/>
          <p:cNvPicPr preferRelativeResize="0"/>
          <p:nvPr/>
        </p:nvPicPr>
        <p:blipFill>
          <a:blip r:embed="rId3">
            <a:alphaModFix/>
          </a:blip>
          <a:stretch>
            <a:fillRect/>
          </a:stretch>
        </p:blipFill>
        <p:spPr>
          <a:xfrm>
            <a:off x="5866825" y="4650114"/>
            <a:ext cx="1267801" cy="366887"/>
          </a:xfrm>
          <a:prstGeom prst="rect">
            <a:avLst/>
          </a:prstGeom>
          <a:noFill/>
          <a:ln>
            <a:noFill/>
          </a:ln>
        </p:spPr>
      </p:pic>
      <p:pic>
        <p:nvPicPr>
          <p:cNvPr id="316" name="Google Shape;316;p43"/>
          <p:cNvPicPr preferRelativeResize="0"/>
          <p:nvPr/>
        </p:nvPicPr>
        <p:blipFill>
          <a:blip r:embed="rId4">
            <a:alphaModFix/>
          </a:blip>
          <a:stretch>
            <a:fillRect/>
          </a:stretch>
        </p:blipFill>
        <p:spPr>
          <a:xfrm>
            <a:off x="7004150" y="3971050"/>
            <a:ext cx="2195424" cy="1464049"/>
          </a:xfrm>
          <a:prstGeom prst="rect">
            <a:avLst/>
          </a:prstGeom>
          <a:noFill/>
          <a:ln>
            <a:noFill/>
          </a:ln>
        </p:spPr>
      </p:pic>
      <p:sp>
        <p:nvSpPr>
          <p:cNvPr id="317" name="Google Shape;317;p43"/>
          <p:cNvSpPr txBox="1"/>
          <p:nvPr/>
        </p:nvSpPr>
        <p:spPr>
          <a:xfrm>
            <a:off x="555875" y="1339275"/>
            <a:ext cx="4100100" cy="40329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lang="ko" sz="1800">
                <a:solidFill>
                  <a:srgbClr val="3F3F3F"/>
                </a:solidFill>
                <a:latin typeface="Calibri"/>
                <a:ea typeface="Calibri"/>
                <a:cs typeface="Calibri"/>
                <a:sym typeface="Calibri"/>
              </a:rPr>
              <a:t>Avantages </a:t>
            </a:r>
            <a:r>
              <a:rPr lang="ko" sz="1800">
                <a:solidFill>
                  <a:srgbClr val="38761D"/>
                </a:solidFill>
                <a:latin typeface="Calibri"/>
                <a:ea typeface="Calibri"/>
                <a:cs typeface="Calibri"/>
                <a:sym typeface="Calibri"/>
              </a:rPr>
              <a:t>(4)</a:t>
            </a:r>
            <a:endParaRPr sz="1800">
              <a:solidFill>
                <a:srgbClr val="3F3F3F"/>
              </a:solidFill>
              <a:latin typeface="Calibri"/>
              <a:ea typeface="Calibri"/>
              <a:cs typeface="Calibri"/>
              <a:sym typeface="Calibri"/>
            </a:endParaRPr>
          </a:p>
          <a:p>
            <a:pPr indent="0" lvl="0" marL="0" marR="0" rtl="0" algn="l">
              <a:lnSpc>
                <a:spcPct val="115000"/>
              </a:lnSpc>
              <a:spcBef>
                <a:spcPts val="0"/>
              </a:spcBef>
              <a:spcAft>
                <a:spcPts val="0"/>
              </a:spcAft>
              <a:buNone/>
            </a:pPr>
            <a:r>
              <a:t/>
            </a:r>
            <a:endParaRPr sz="1800">
              <a:solidFill>
                <a:srgbClr val="3F3F3F"/>
              </a:solidFill>
              <a:latin typeface="Calibri"/>
              <a:ea typeface="Calibri"/>
              <a:cs typeface="Calibri"/>
              <a:sym typeface="Calibri"/>
            </a:endParaRPr>
          </a:p>
          <a:p>
            <a:pPr indent="0" lvl="0" marL="0" rtl="0" algn="l">
              <a:lnSpc>
                <a:spcPct val="115000"/>
              </a:lnSpc>
              <a:spcBef>
                <a:spcPts val="0"/>
              </a:spcBef>
              <a:spcAft>
                <a:spcPts val="0"/>
              </a:spcAft>
              <a:buNone/>
            </a:pPr>
            <a:r>
              <a:rPr lang="ko" sz="1800">
                <a:solidFill>
                  <a:srgbClr val="3F3F3F"/>
                </a:solidFill>
                <a:latin typeface="Calibri"/>
                <a:ea typeface="Calibri"/>
                <a:cs typeface="Calibri"/>
                <a:sym typeface="Calibri"/>
              </a:rPr>
              <a:t>Contexte:</a:t>
            </a:r>
            <a:endParaRPr b="1" sz="1800">
              <a:solidFill>
                <a:srgbClr val="3F3F3F"/>
              </a:solidFill>
              <a:latin typeface="Calibri"/>
              <a:ea typeface="Calibri"/>
              <a:cs typeface="Calibri"/>
              <a:sym typeface="Calibri"/>
            </a:endParaRPr>
          </a:p>
          <a:p>
            <a:pPr indent="-342900" lvl="0" marL="457200" rtl="0" algn="l">
              <a:lnSpc>
                <a:spcPct val="115000"/>
              </a:lnSpc>
              <a:spcBef>
                <a:spcPts val="0"/>
              </a:spcBef>
              <a:spcAft>
                <a:spcPts val="0"/>
              </a:spcAft>
              <a:buClr>
                <a:srgbClr val="3F3F3F"/>
              </a:buClr>
              <a:buSzPts val="1800"/>
              <a:buFont typeface="Calibri"/>
              <a:buChar char="-"/>
            </a:pPr>
            <a:r>
              <a:rPr b="1" lang="ko" sz="1800">
                <a:solidFill>
                  <a:srgbClr val="3F3F3F"/>
                </a:solidFill>
                <a:latin typeface="Calibri"/>
                <a:ea typeface="Calibri"/>
                <a:cs typeface="Calibri"/>
                <a:sym typeface="Calibri"/>
              </a:rPr>
              <a:t>Trafic stable</a:t>
            </a:r>
            <a:endParaRPr i="1" sz="1800">
              <a:solidFill>
                <a:srgbClr val="3F3F3F"/>
              </a:solidFill>
              <a:latin typeface="Calibri"/>
              <a:ea typeface="Calibri"/>
              <a:cs typeface="Calibri"/>
              <a:sym typeface="Calibri"/>
            </a:endParaRPr>
          </a:p>
          <a:p>
            <a:pPr indent="-342900" lvl="0" marL="457200" rtl="0" algn="l">
              <a:lnSpc>
                <a:spcPct val="115000"/>
              </a:lnSpc>
              <a:spcBef>
                <a:spcPts val="0"/>
              </a:spcBef>
              <a:spcAft>
                <a:spcPts val="0"/>
              </a:spcAft>
              <a:buClr>
                <a:srgbClr val="3F3F3F"/>
              </a:buClr>
              <a:buSzPts val="1800"/>
              <a:buFont typeface="Calibri"/>
              <a:buChar char="-"/>
            </a:pPr>
            <a:r>
              <a:rPr b="1" lang="ko" sz="1800">
                <a:solidFill>
                  <a:srgbClr val="3F3F3F"/>
                </a:solidFill>
                <a:latin typeface="Calibri"/>
                <a:ea typeface="Calibri"/>
                <a:cs typeface="Calibri"/>
                <a:sym typeface="Calibri"/>
              </a:rPr>
              <a:t>Grand </a:t>
            </a:r>
            <a:r>
              <a:rPr lang="ko" sz="1800">
                <a:solidFill>
                  <a:srgbClr val="3F3F3F"/>
                </a:solidFill>
                <a:latin typeface="Calibri"/>
                <a:ea typeface="Calibri"/>
                <a:cs typeface="Calibri"/>
                <a:sym typeface="Calibri"/>
              </a:rPr>
              <a:t>nombre d’</a:t>
            </a:r>
            <a:r>
              <a:rPr b="1" lang="ko" sz="1800">
                <a:solidFill>
                  <a:srgbClr val="3F3F3F"/>
                </a:solidFill>
                <a:latin typeface="Calibri"/>
                <a:ea typeface="Calibri"/>
                <a:cs typeface="Calibri"/>
                <a:sym typeface="Calibri"/>
              </a:rPr>
              <a:t>utilisateurs</a:t>
            </a:r>
            <a:endParaRPr sz="1800">
              <a:solidFill>
                <a:srgbClr val="3F3F3F"/>
              </a:solidFill>
              <a:latin typeface="Calibri"/>
              <a:ea typeface="Calibri"/>
              <a:cs typeface="Calibri"/>
              <a:sym typeface="Calibri"/>
            </a:endParaRPr>
          </a:p>
          <a:p>
            <a:pPr indent="0" lvl="0" marL="0" marR="0" rtl="0" algn="l">
              <a:lnSpc>
                <a:spcPct val="115000"/>
              </a:lnSpc>
              <a:spcBef>
                <a:spcPts val="0"/>
              </a:spcBef>
              <a:spcAft>
                <a:spcPts val="0"/>
              </a:spcAft>
              <a:buNone/>
            </a:pPr>
            <a:r>
              <a:t/>
            </a:r>
            <a:endParaRPr sz="1800">
              <a:solidFill>
                <a:srgbClr val="3F3F3F"/>
              </a:solidFill>
              <a:latin typeface="Calibri"/>
              <a:ea typeface="Calibri"/>
              <a:cs typeface="Calibri"/>
              <a:sym typeface="Calibri"/>
            </a:endParaRPr>
          </a:p>
        </p:txBody>
      </p:sp>
      <p:sp>
        <p:nvSpPr>
          <p:cNvPr id="318" name="Google Shape;318;p43"/>
          <p:cNvSpPr txBox="1"/>
          <p:nvPr/>
        </p:nvSpPr>
        <p:spPr>
          <a:xfrm>
            <a:off x="4981275" y="1339275"/>
            <a:ext cx="3845100" cy="3966000"/>
          </a:xfrm>
          <a:prstGeom prst="rect">
            <a:avLst/>
          </a:prstGeom>
          <a:noFill/>
          <a:ln>
            <a:noFill/>
          </a:ln>
        </p:spPr>
        <p:txBody>
          <a:bodyPr anchorCtr="0" anchor="t" bIns="34275" lIns="68575" spcFirstLastPara="1" rIns="68575" wrap="square" tIns="34275">
            <a:noAutofit/>
          </a:bodyPr>
          <a:lstStyle/>
          <a:p>
            <a:pPr indent="0" lvl="0" marL="0" marR="0" rtl="0" algn="l">
              <a:lnSpc>
                <a:spcPct val="115000"/>
              </a:lnSpc>
              <a:spcBef>
                <a:spcPts val="0"/>
              </a:spcBef>
              <a:spcAft>
                <a:spcPts val="0"/>
              </a:spcAft>
              <a:buNone/>
            </a:pPr>
            <a:r>
              <a:rPr lang="ko" sz="1800">
                <a:solidFill>
                  <a:srgbClr val="3F3F3F"/>
                </a:solidFill>
                <a:latin typeface="Calibri"/>
                <a:ea typeface="Calibri"/>
                <a:cs typeface="Calibri"/>
                <a:sym typeface="Calibri"/>
              </a:rPr>
              <a:t>Désavantages </a:t>
            </a:r>
            <a:r>
              <a:rPr lang="ko" sz="1800">
                <a:solidFill>
                  <a:srgbClr val="CC0000"/>
                </a:solidFill>
                <a:latin typeface="Calibri"/>
                <a:ea typeface="Calibri"/>
                <a:cs typeface="Calibri"/>
                <a:sym typeface="Calibri"/>
              </a:rPr>
              <a:t>(4)</a:t>
            </a:r>
            <a:endParaRPr sz="1800">
              <a:solidFill>
                <a:srgbClr val="3F3F3F"/>
              </a:solidFill>
              <a:latin typeface="Calibri"/>
              <a:ea typeface="Calibri"/>
              <a:cs typeface="Calibri"/>
              <a:sym typeface="Calibri"/>
            </a:endParaRPr>
          </a:p>
          <a:p>
            <a:pPr indent="0" lvl="0" marL="0" marR="0" rtl="0" algn="l">
              <a:lnSpc>
                <a:spcPct val="115000"/>
              </a:lnSpc>
              <a:spcBef>
                <a:spcPts val="0"/>
              </a:spcBef>
              <a:spcAft>
                <a:spcPts val="0"/>
              </a:spcAft>
              <a:buNone/>
            </a:pPr>
            <a:r>
              <a:t/>
            </a:r>
            <a:endParaRPr sz="1800">
              <a:solidFill>
                <a:srgbClr val="3F3F3F"/>
              </a:solidFill>
              <a:latin typeface="Calibri"/>
              <a:ea typeface="Calibri"/>
              <a:cs typeface="Calibri"/>
              <a:sym typeface="Calibri"/>
            </a:endParaRPr>
          </a:p>
          <a:p>
            <a:pPr indent="0" lvl="0" marL="0" marR="0" rtl="0" algn="l">
              <a:lnSpc>
                <a:spcPct val="115000"/>
              </a:lnSpc>
              <a:spcBef>
                <a:spcPts val="0"/>
              </a:spcBef>
              <a:spcAft>
                <a:spcPts val="0"/>
              </a:spcAft>
              <a:buNone/>
            </a:pPr>
            <a:r>
              <a:rPr lang="ko" sz="1800">
                <a:solidFill>
                  <a:srgbClr val="3F3F3F"/>
                </a:solidFill>
                <a:latin typeface="Calibri"/>
                <a:ea typeface="Calibri"/>
                <a:cs typeface="Calibri"/>
                <a:sym typeface="Calibri"/>
              </a:rPr>
              <a:t>Exemples:</a:t>
            </a:r>
            <a:endParaRPr sz="1800">
              <a:solidFill>
                <a:srgbClr val="3F3F3F"/>
              </a:solidFill>
              <a:latin typeface="Calibri"/>
              <a:ea typeface="Calibri"/>
              <a:cs typeface="Calibri"/>
              <a:sym typeface="Calibri"/>
            </a:endParaRPr>
          </a:p>
          <a:p>
            <a:pPr indent="-342900" lvl="0" marL="457200" marR="0" rtl="0" algn="l">
              <a:lnSpc>
                <a:spcPct val="115000"/>
              </a:lnSpc>
              <a:spcBef>
                <a:spcPts val="0"/>
              </a:spcBef>
              <a:spcAft>
                <a:spcPts val="0"/>
              </a:spcAft>
              <a:buClr>
                <a:srgbClr val="3F3F3F"/>
              </a:buClr>
              <a:buSzPts val="1800"/>
              <a:buFont typeface="Calibri"/>
              <a:buChar char="-"/>
            </a:pPr>
            <a:r>
              <a:rPr lang="ko" sz="1800">
                <a:solidFill>
                  <a:srgbClr val="3F3F3F"/>
                </a:solidFill>
                <a:latin typeface="Calibri"/>
                <a:ea typeface="Calibri"/>
                <a:cs typeface="Calibri"/>
                <a:sym typeface="Calibri"/>
              </a:rPr>
              <a:t>Cloudflare</a:t>
            </a:r>
            <a:endParaRPr sz="1800">
              <a:solidFill>
                <a:srgbClr val="3F3F3F"/>
              </a:solidFill>
              <a:latin typeface="Calibri"/>
              <a:ea typeface="Calibri"/>
              <a:cs typeface="Calibri"/>
              <a:sym typeface="Calibri"/>
            </a:endParaRPr>
          </a:p>
          <a:p>
            <a:pPr indent="-342900" lvl="0" marL="457200" marR="0" rtl="0" algn="l">
              <a:lnSpc>
                <a:spcPct val="115000"/>
              </a:lnSpc>
              <a:spcBef>
                <a:spcPts val="0"/>
              </a:spcBef>
              <a:spcAft>
                <a:spcPts val="0"/>
              </a:spcAft>
              <a:buClr>
                <a:srgbClr val="3F3F3F"/>
              </a:buClr>
              <a:buSzPts val="1800"/>
              <a:buFont typeface="Calibri"/>
              <a:buChar char="-"/>
            </a:pPr>
            <a:r>
              <a:rPr lang="ko" sz="1800">
                <a:solidFill>
                  <a:srgbClr val="3F3F3F"/>
                </a:solidFill>
                <a:latin typeface="Calibri"/>
                <a:ea typeface="Calibri"/>
                <a:cs typeface="Calibri"/>
                <a:sym typeface="Calibri"/>
              </a:rPr>
              <a:t>Upstash</a:t>
            </a:r>
            <a:endParaRPr sz="1800">
              <a:solidFill>
                <a:srgbClr val="3F3F3F"/>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4"/>
          <p:cNvSpPr txBox="1"/>
          <p:nvPr/>
        </p:nvSpPr>
        <p:spPr>
          <a:xfrm>
            <a:off x="2039052" y="494241"/>
            <a:ext cx="5065800" cy="43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ko" sz="3600">
                <a:solidFill>
                  <a:srgbClr val="3F3F3F"/>
                </a:solidFill>
                <a:latin typeface="Montserrat ExtraBold"/>
                <a:ea typeface="Montserrat ExtraBold"/>
                <a:cs typeface="Montserrat ExtraBold"/>
                <a:sym typeface="Montserrat ExtraBold"/>
              </a:rPr>
              <a:t>Conclusion</a:t>
            </a:r>
            <a:endParaRPr sz="3600">
              <a:solidFill>
                <a:srgbClr val="3F3F3F"/>
              </a:solidFill>
              <a:latin typeface="Montserrat ExtraBold"/>
              <a:ea typeface="Montserrat ExtraBold"/>
              <a:cs typeface="Montserrat ExtraBold"/>
              <a:sym typeface="Montserrat ExtraBold"/>
            </a:endParaRPr>
          </a:p>
        </p:txBody>
      </p:sp>
      <p:sp>
        <p:nvSpPr>
          <p:cNvPr id="324" name="Google Shape;324;p44"/>
          <p:cNvSpPr/>
          <p:nvPr/>
        </p:nvSpPr>
        <p:spPr>
          <a:xfrm>
            <a:off x="4147601" y="2236938"/>
            <a:ext cx="848700" cy="848700"/>
          </a:xfrm>
          <a:prstGeom prst="ellipse">
            <a:avLst/>
          </a:prstGeom>
          <a:solidFill>
            <a:srgbClr val="12D49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25" name="Google Shape;325;p44"/>
          <p:cNvSpPr txBox="1"/>
          <p:nvPr/>
        </p:nvSpPr>
        <p:spPr>
          <a:xfrm>
            <a:off x="2585113" y="3755300"/>
            <a:ext cx="3974100" cy="12282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None/>
            </a:pPr>
            <a:r>
              <a:rPr lang="ko" sz="1800">
                <a:solidFill>
                  <a:srgbClr val="3F3F3F"/>
                </a:solidFill>
                <a:latin typeface="Calibri"/>
                <a:ea typeface="Calibri"/>
                <a:cs typeface="Calibri"/>
                <a:sym typeface="Calibri"/>
              </a:rPr>
              <a:t>Augmentation de volume en gardant une moyenne basse long terme</a:t>
            </a:r>
            <a:endParaRPr sz="1800">
              <a:solidFill>
                <a:srgbClr val="3F3F3F"/>
              </a:solidFill>
              <a:latin typeface="Calibri"/>
              <a:ea typeface="Calibri"/>
              <a:cs typeface="Calibri"/>
              <a:sym typeface="Calibri"/>
            </a:endParaRPr>
          </a:p>
        </p:txBody>
      </p:sp>
      <p:sp>
        <p:nvSpPr>
          <p:cNvPr id="326" name="Google Shape;326;p44"/>
          <p:cNvSpPr/>
          <p:nvPr/>
        </p:nvSpPr>
        <p:spPr>
          <a:xfrm>
            <a:off x="3451453" y="3320125"/>
            <a:ext cx="22410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ko" sz="1800">
                <a:solidFill>
                  <a:srgbClr val="3F3F3F"/>
                </a:solidFill>
                <a:latin typeface="Montserrat ExtraBold"/>
                <a:ea typeface="Montserrat ExtraBold"/>
                <a:cs typeface="Montserrat ExtraBold"/>
                <a:sym typeface="Montserrat ExtraBold"/>
              </a:rPr>
              <a:t>Token Bucket</a:t>
            </a:r>
            <a:endParaRPr sz="1800"/>
          </a:p>
        </p:txBody>
      </p:sp>
      <p:grpSp>
        <p:nvGrpSpPr>
          <p:cNvPr id="327" name="Google Shape;327;p44"/>
          <p:cNvGrpSpPr/>
          <p:nvPr/>
        </p:nvGrpSpPr>
        <p:grpSpPr>
          <a:xfrm>
            <a:off x="4380295" y="2458944"/>
            <a:ext cx="383722" cy="393623"/>
            <a:chOff x="2772242" y="1560385"/>
            <a:chExt cx="376198" cy="385905"/>
          </a:xfrm>
        </p:grpSpPr>
        <p:sp>
          <p:nvSpPr>
            <p:cNvPr id="328" name="Google Shape;328;p44"/>
            <p:cNvSpPr/>
            <p:nvPr/>
          </p:nvSpPr>
          <p:spPr>
            <a:xfrm>
              <a:off x="2976990" y="1560385"/>
              <a:ext cx="171450" cy="171450"/>
            </a:xfrm>
            <a:custGeom>
              <a:rect b="b" l="l" r="r" t="t"/>
              <a:pathLst>
                <a:path extrusionOk="0" h="171450" w="171450">
                  <a:moveTo>
                    <a:pt x="171489" y="136684"/>
                  </a:moveTo>
                  <a:cubicBezTo>
                    <a:pt x="165203" y="99250"/>
                    <a:pt x="145867" y="66961"/>
                    <a:pt x="118626" y="43910"/>
                  </a:cubicBezTo>
                  <a:cubicBezTo>
                    <a:pt x="91384" y="20860"/>
                    <a:pt x="56237" y="7144"/>
                    <a:pt x="18328" y="7144"/>
                  </a:cubicBezTo>
                  <a:lnTo>
                    <a:pt x="18328" y="7144"/>
                  </a:lnTo>
                  <a:cubicBezTo>
                    <a:pt x="12136" y="7144"/>
                    <a:pt x="7183" y="12097"/>
                    <a:pt x="7183" y="18288"/>
                  </a:cubicBezTo>
                  <a:lnTo>
                    <a:pt x="7183" y="161735"/>
                  </a:lnTo>
                  <a:cubicBezTo>
                    <a:pt x="7088" y="162592"/>
                    <a:pt x="7183" y="163449"/>
                    <a:pt x="7279" y="164306"/>
                  </a:cubicBezTo>
                  <a:cubicBezTo>
                    <a:pt x="8326" y="170402"/>
                    <a:pt x="14041" y="174498"/>
                    <a:pt x="20137" y="173450"/>
                  </a:cubicBezTo>
                  <a:lnTo>
                    <a:pt x="162250" y="149447"/>
                  </a:lnTo>
                  <a:cubicBezTo>
                    <a:pt x="168346" y="148495"/>
                    <a:pt x="172537" y="142780"/>
                    <a:pt x="171489" y="13668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29" name="Google Shape;329;p44"/>
            <p:cNvSpPr/>
            <p:nvPr/>
          </p:nvSpPr>
          <p:spPr>
            <a:xfrm>
              <a:off x="2830203" y="1774840"/>
              <a:ext cx="238125" cy="171450"/>
            </a:xfrm>
            <a:custGeom>
              <a:rect b="b" l="l" r="r" t="t"/>
              <a:pathLst>
                <a:path extrusionOk="0" h="171450" w="238125">
                  <a:moveTo>
                    <a:pt x="12143" y="110347"/>
                  </a:moveTo>
                  <a:cubicBezTo>
                    <a:pt x="4999" y="117491"/>
                    <a:pt x="5571" y="129302"/>
                    <a:pt x="13477" y="135684"/>
                  </a:cubicBezTo>
                  <a:cubicBezTo>
                    <a:pt x="43004" y="159306"/>
                    <a:pt x="80533" y="173593"/>
                    <a:pt x="121300" y="173593"/>
                  </a:cubicBezTo>
                  <a:lnTo>
                    <a:pt x="121300" y="173498"/>
                  </a:lnTo>
                  <a:lnTo>
                    <a:pt x="121395" y="173498"/>
                  </a:lnTo>
                  <a:cubicBezTo>
                    <a:pt x="160638" y="173498"/>
                    <a:pt x="199786" y="160163"/>
                    <a:pt x="231694" y="133588"/>
                  </a:cubicBezTo>
                  <a:cubicBezTo>
                    <a:pt x="238076" y="128254"/>
                    <a:pt x="238552" y="118539"/>
                    <a:pt x="232647" y="112633"/>
                  </a:cubicBezTo>
                  <a:lnTo>
                    <a:pt x="131301" y="11287"/>
                  </a:lnTo>
                  <a:cubicBezTo>
                    <a:pt x="125776" y="5763"/>
                    <a:pt x="116728" y="5763"/>
                    <a:pt x="111203" y="11287"/>
                  </a:cubicBezTo>
                  <a:lnTo>
                    <a:pt x="12143" y="110347"/>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0" name="Google Shape;330;p44"/>
            <p:cNvSpPr/>
            <p:nvPr/>
          </p:nvSpPr>
          <p:spPr>
            <a:xfrm>
              <a:off x="2986086" y="1739645"/>
              <a:ext cx="142875" cy="133350"/>
            </a:xfrm>
            <a:custGeom>
              <a:rect b="b" l="l" r="r" t="t"/>
              <a:pathLst>
                <a:path extrusionOk="0" h="133350" w="142875">
                  <a:moveTo>
                    <a:pt x="137058" y="18479"/>
                  </a:moveTo>
                  <a:cubicBezTo>
                    <a:pt x="136391" y="11906"/>
                    <a:pt x="130866" y="7144"/>
                    <a:pt x="124485" y="7144"/>
                  </a:cubicBezTo>
                  <a:cubicBezTo>
                    <a:pt x="123723" y="7144"/>
                    <a:pt x="122961" y="7239"/>
                    <a:pt x="122199" y="7334"/>
                  </a:cubicBezTo>
                  <a:lnTo>
                    <a:pt x="18757" y="26479"/>
                  </a:lnTo>
                  <a:cubicBezTo>
                    <a:pt x="7518" y="28575"/>
                    <a:pt x="3231" y="42386"/>
                    <a:pt x="11328" y="50483"/>
                  </a:cubicBezTo>
                  <a:lnTo>
                    <a:pt x="90195" y="129350"/>
                  </a:lnTo>
                  <a:cubicBezTo>
                    <a:pt x="96672" y="135827"/>
                    <a:pt x="107530" y="134493"/>
                    <a:pt x="112388" y="126683"/>
                  </a:cubicBezTo>
                  <a:cubicBezTo>
                    <a:pt x="121627" y="111728"/>
                    <a:pt x="128580" y="95250"/>
                    <a:pt x="132962" y="77819"/>
                  </a:cubicBezTo>
                  <a:cubicBezTo>
                    <a:pt x="133057" y="77533"/>
                    <a:pt x="133057" y="77248"/>
                    <a:pt x="133152" y="76962"/>
                  </a:cubicBezTo>
                  <a:cubicBezTo>
                    <a:pt x="134010" y="73533"/>
                    <a:pt x="134676" y="70104"/>
                    <a:pt x="135343" y="66580"/>
                  </a:cubicBezTo>
                  <a:cubicBezTo>
                    <a:pt x="138105" y="50959"/>
                    <a:pt x="138772" y="34862"/>
                    <a:pt x="137058" y="18479"/>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1" name="Google Shape;331;p44"/>
            <p:cNvSpPr/>
            <p:nvPr/>
          </p:nvSpPr>
          <p:spPr>
            <a:xfrm>
              <a:off x="2772242" y="1597152"/>
              <a:ext cx="180975" cy="276225"/>
            </a:xfrm>
            <a:custGeom>
              <a:rect b="b" l="l" r="r" t="t"/>
              <a:pathLst>
                <a:path extrusionOk="0" h="276225" w="180975">
                  <a:moveTo>
                    <a:pt x="163449" y="162973"/>
                  </a:moveTo>
                  <a:lnTo>
                    <a:pt x="175070" y="151352"/>
                  </a:lnTo>
                  <a:cubicBezTo>
                    <a:pt x="177737" y="148685"/>
                    <a:pt x="179261" y="145066"/>
                    <a:pt x="179261" y="141351"/>
                  </a:cubicBezTo>
                  <a:lnTo>
                    <a:pt x="179261" y="19812"/>
                  </a:lnTo>
                  <a:cubicBezTo>
                    <a:pt x="179261" y="12763"/>
                    <a:pt x="173546" y="7144"/>
                    <a:pt x="166688" y="7144"/>
                  </a:cubicBezTo>
                  <a:cubicBezTo>
                    <a:pt x="166402" y="7144"/>
                    <a:pt x="166021" y="7144"/>
                    <a:pt x="165735" y="7144"/>
                  </a:cubicBezTo>
                  <a:cubicBezTo>
                    <a:pt x="76962" y="14097"/>
                    <a:pt x="7144" y="88297"/>
                    <a:pt x="7144" y="178784"/>
                  </a:cubicBezTo>
                  <a:cubicBezTo>
                    <a:pt x="7144" y="211931"/>
                    <a:pt x="16478" y="242888"/>
                    <a:pt x="32671" y="269081"/>
                  </a:cubicBezTo>
                  <a:cubicBezTo>
                    <a:pt x="37433" y="276892"/>
                    <a:pt x="48292" y="278035"/>
                    <a:pt x="54769" y="271558"/>
                  </a:cubicBezTo>
                  <a:lnTo>
                    <a:pt x="163449" y="162973"/>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332" name="Google Shape;332;p44"/>
          <p:cNvSpPr/>
          <p:nvPr/>
        </p:nvSpPr>
        <p:spPr>
          <a:xfrm>
            <a:off x="1253490" y="1246338"/>
            <a:ext cx="848700" cy="848700"/>
          </a:xfrm>
          <a:prstGeom prst="ellipse">
            <a:avLst/>
          </a:prstGeom>
          <a:solidFill>
            <a:srgbClr val="12D49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33" name="Google Shape;333;p44"/>
          <p:cNvSpPr txBox="1"/>
          <p:nvPr/>
        </p:nvSpPr>
        <p:spPr>
          <a:xfrm>
            <a:off x="411500" y="2726575"/>
            <a:ext cx="2532600" cy="713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None/>
            </a:pPr>
            <a:r>
              <a:rPr lang="ko" sz="1800">
                <a:solidFill>
                  <a:srgbClr val="3F3F3F"/>
                </a:solidFill>
                <a:latin typeface="Calibri"/>
                <a:ea typeface="Calibri"/>
                <a:cs typeface="Calibri"/>
                <a:sym typeface="Calibri"/>
              </a:rPr>
              <a:t>S</a:t>
            </a:r>
            <a:r>
              <a:rPr lang="ko" sz="1800">
                <a:solidFill>
                  <a:srgbClr val="3F3F3F"/>
                </a:solidFill>
                <a:latin typeface="Calibri"/>
                <a:ea typeface="Calibri"/>
                <a:cs typeface="Calibri"/>
                <a:sym typeface="Calibri"/>
              </a:rPr>
              <a:t>imple ou prédictible</a:t>
            </a:r>
            <a:endParaRPr sz="1800">
              <a:solidFill>
                <a:srgbClr val="3F3F3F"/>
              </a:solidFill>
              <a:latin typeface="Calibri"/>
              <a:ea typeface="Calibri"/>
              <a:cs typeface="Calibri"/>
              <a:sym typeface="Calibri"/>
            </a:endParaRPr>
          </a:p>
        </p:txBody>
      </p:sp>
      <p:sp>
        <p:nvSpPr>
          <p:cNvPr id="334" name="Google Shape;334;p44"/>
          <p:cNvSpPr/>
          <p:nvPr/>
        </p:nvSpPr>
        <p:spPr>
          <a:xfrm>
            <a:off x="557348" y="2329525"/>
            <a:ext cx="22410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ko" sz="1800">
                <a:solidFill>
                  <a:srgbClr val="3F3F3F"/>
                </a:solidFill>
                <a:latin typeface="Montserrat ExtraBold"/>
                <a:ea typeface="Montserrat ExtraBold"/>
                <a:cs typeface="Montserrat ExtraBold"/>
                <a:sym typeface="Montserrat ExtraBold"/>
              </a:rPr>
              <a:t>Fixed Window</a:t>
            </a:r>
            <a:endParaRPr sz="1800"/>
          </a:p>
        </p:txBody>
      </p:sp>
      <p:grpSp>
        <p:nvGrpSpPr>
          <p:cNvPr id="335" name="Google Shape;335;p44"/>
          <p:cNvGrpSpPr/>
          <p:nvPr/>
        </p:nvGrpSpPr>
        <p:grpSpPr>
          <a:xfrm>
            <a:off x="1527212" y="1464336"/>
            <a:ext cx="301181" cy="401638"/>
            <a:chOff x="3471472" y="902398"/>
            <a:chExt cx="295275" cy="393763"/>
          </a:xfrm>
        </p:grpSpPr>
        <p:sp>
          <p:nvSpPr>
            <p:cNvPr id="336" name="Google Shape;336;p44"/>
            <p:cNvSpPr/>
            <p:nvPr/>
          </p:nvSpPr>
          <p:spPr>
            <a:xfrm>
              <a:off x="3549482" y="902398"/>
              <a:ext cx="142875" cy="76200"/>
            </a:xfrm>
            <a:custGeom>
              <a:rect b="b" l="l" r="r" t="t"/>
              <a:pathLst>
                <a:path extrusionOk="0" h="76200" w="142875">
                  <a:moveTo>
                    <a:pt x="107442" y="7144"/>
                  </a:moveTo>
                  <a:lnTo>
                    <a:pt x="40577" y="7144"/>
                  </a:lnTo>
                  <a:cubicBezTo>
                    <a:pt x="22098" y="7144"/>
                    <a:pt x="7144" y="22098"/>
                    <a:pt x="7144" y="40577"/>
                  </a:cubicBezTo>
                  <a:cubicBezTo>
                    <a:pt x="7144" y="59055"/>
                    <a:pt x="22098" y="74009"/>
                    <a:pt x="40577" y="74009"/>
                  </a:cubicBezTo>
                  <a:lnTo>
                    <a:pt x="107442" y="74009"/>
                  </a:lnTo>
                  <a:cubicBezTo>
                    <a:pt x="125921" y="74009"/>
                    <a:pt x="140875" y="59055"/>
                    <a:pt x="140875" y="40577"/>
                  </a:cubicBezTo>
                  <a:cubicBezTo>
                    <a:pt x="140875" y="22098"/>
                    <a:pt x="125825" y="7144"/>
                    <a:pt x="107442"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7" name="Google Shape;337;p44"/>
            <p:cNvSpPr/>
            <p:nvPr/>
          </p:nvSpPr>
          <p:spPr>
            <a:xfrm>
              <a:off x="3471472" y="924686"/>
              <a:ext cx="295275" cy="371475"/>
            </a:xfrm>
            <a:custGeom>
              <a:rect b="b" l="l" r="r" t="t"/>
              <a:pathLst>
                <a:path extrusionOk="0" h="371475" w="295275">
                  <a:moveTo>
                    <a:pt x="263462" y="7144"/>
                  </a:moveTo>
                  <a:lnTo>
                    <a:pt x="240030" y="7144"/>
                  </a:lnTo>
                  <a:cubicBezTo>
                    <a:pt x="240792" y="10763"/>
                    <a:pt x="241173" y="14478"/>
                    <a:pt x="241173" y="18288"/>
                  </a:cubicBezTo>
                  <a:cubicBezTo>
                    <a:pt x="241173" y="49054"/>
                    <a:pt x="216218" y="74009"/>
                    <a:pt x="185452" y="74009"/>
                  </a:cubicBezTo>
                  <a:lnTo>
                    <a:pt x="118586" y="74009"/>
                  </a:lnTo>
                  <a:cubicBezTo>
                    <a:pt x="87821" y="74009"/>
                    <a:pt x="62865" y="49054"/>
                    <a:pt x="62865" y="18288"/>
                  </a:cubicBezTo>
                  <a:cubicBezTo>
                    <a:pt x="62865" y="14478"/>
                    <a:pt x="63246" y="10763"/>
                    <a:pt x="64008" y="7144"/>
                  </a:cubicBezTo>
                  <a:lnTo>
                    <a:pt x="40577" y="7144"/>
                  </a:lnTo>
                  <a:cubicBezTo>
                    <a:pt x="22098" y="7144"/>
                    <a:pt x="7144" y="22098"/>
                    <a:pt x="7144" y="40577"/>
                  </a:cubicBezTo>
                  <a:lnTo>
                    <a:pt x="7144" y="331851"/>
                  </a:lnTo>
                  <a:cubicBezTo>
                    <a:pt x="7144" y="350330"/>
                    <a:pt x="22098" y="365284"/>
                    <a:pt x="40577" y="365284"/>
                  </a:cubicBezTo>
                  <a:lnTo>
                    <a:pt x="263462" y="365284"/>
                  </a:lnTo>
                  <a:cubicBezTo>
                    <a:pt x="281940" y="365284"/>
                    <a:pt x="296894" y="350330"/>
                    <a:pt x="296894" y="331851"/>
                  </a:cubicBezTo>
                  <a:lnTo>
                    <a:pt x="296894" y="40577"/>
                  </a:lnTo>
                  <a:cubicBezTo>
                    <a:pt x="296894" y="22098"/>
                    <a:pt x="281845" y="7144"/>
                    <a:pt x="263462" y="7144"/>
                  </a:cubicBezTo>
                  <a:close/>
                  <a:moveTo>
                    <a:pt x="115253" y="295085"/>
                  </a:moveTo>
                  <a:lnTo>
                    <a:pt x="81820" y="328517"/>
                  </a:lnTo>
                  <a:cubicBezTo>
                    <a:pt x="77438" y="332899"/>
                    <a:pt x="70390" y="332899"/>
                    <a:pt x="66104" y="328517"/>
                  </a:cubicBezTo>
                  <a:lnTo>
                    <a:pt x="54959" y="317373"/>
                  </a:lnTo>
                  <a:cubicBezTo>
                    <a:pt x="50578" y="312992"/>
                    <a:pt x="50578" y="305943"/>
                    <a:pt x="54959" y="301657"/>
                  </a:cubicBezTo>
                  <a:cubicBezTo>
                    <a:pt x="59341" y="297275"/>
                    <a:pt x="66389" y="297275"/>
                    <a:pt x="70676" y="301657"/>
                  </a:cubicBezTo>
                  <a:lnTo>
                    <a:pt x="73914" y="304895"/>
                  </a:lnTo>
                  <a:lnTo>
                    <a:pt x="99441" y="279368"/>
                  </a:lnTo>
                  <a:cubicBezTo>
                    <a:pt x="103822" y="274987"/>
                    <a:pt x="110871" y="274987"/>
                    <a:pt x="115157" y="279368"/>
                  </a:cubicBezTo>
                  <a:cubicBezTo>
                    <a:pt x="119634" y="283750"/>
                    <a:pt x="119634" y="290798"/>
                    <a:pt x="115253" y="295085"/>
                  </a:cubicBezTo>
                  <a:close/>
                  <a:moveTo>
                    <a:pt x="115253" y="205264"/>
                  </a:moveTo>
                  <a:lnTo>
                    <a:pt x="81820" y="238697"/>
                  </a:lnTo>
                  <a:cubicBezTo>
                    <a:pt x="77438" y="243078"/>
                    <a:pt x="70390" y="243078"/>
                    <a:pt x="66104" y="238697"/>
                  </a:cubicBezTo>
                  <a:lnTo>
                    <a:pt x="54959" y="227552"/>
                  </a:lnTo>
                  <a:cubicBezTo>
                    <a:pt x="50578" y="223171"/>
                    <a:pt x="50578" y="216122"/>
                    <a:pt x="54959" y="211836"/>
                  </a:cubicBezTo>
                  <a:cubicBezTo>
                    <a:pt x="59341" y="207455"/>
                    <a:pt x="66389" y="207455"/>
                    <a:pt x="70676" y="211836"/>
                  </a:cubicBezTo>
                  <a:lnTo>
                    <a:pt x="73914" y="215075"/>
                  </a:lnTo>
                  <a:lnTo>
                    <a:pt x="99441" y="189548"/>
                  </a:lnTo>
                  <a:cubicBezTo>
                    <a:pt x="103822" y="185166"/>
                    <a:pt x="110871" y="185166"/>
                    <a:pt x="115157" y="189548"/>
                  </a:cubicBezTo>
                  <a:cubicBezTo>
                    <a:pt x="119634" y="193834"/>
                    <a:pt x="119634" y="200882"/>
                    <a:pt x="115253" y="205264"/>
                  </a:cubicBezTo>
                  <a:close/>
                  <a:moveTo>
                    <a:pt x="115253" y="115348"/>
                  </a:moveTo>
                  <a:lnTo>
                    <a:pt x="81820" y="148781"/>
                  </a:lnTo>
                  <a:cubicBezTo>
                    <a:pt x="79629" y="150971"/>
                    <a:pt x="76771" y="152019"/>
                    <a:pt x="73914" y="152019"/>
                  </a:cubicBezTo>
                  <a:cubicBezTo>
                    <a:pt x="71056" y="152019"/>
                    <a:pt x="68199" y="150971"/>
                    <a:pt x="66008" y="148781"/>
                  </a:cubicBezTo>
                  <a:lnTo>
                    <a:pt x="54864" y="137636"/>
                  </a:lnTo>
                  <a:cubicBezTo>
                    <a:pt x="50483" y="133255"/>
                    <a:pt x="50483" y="126206"/>
                    <a:pt x="54864" y="121920"/>
                  </a:cubicBezTo>
                  <a:cubicBezTo>
                    <a:pt x="59246" y="117539"/>
                    <a:pt x="66294" y="117539"/>
                    <a:pt x="70580" y="121920"/>
                  </a:cubicBezTo>
                  <a:lnTo>
                    <a:pt x="73819" y="125159"/>
                  </a:lnTo>
                  <a:lnTo>
                    <a:pt x="99346" y="99632"/>
                  </a:lnTo>
                  <a:cubicBezTo>
                    <a:pt x="103727" y="95250"/>
                    <a:pt x="110776" y="95250"/>
                    <a:pt x="115062" y="99632"/>
                  </a:cubicBezTo>
                  <a:cubicBezTo>
                    <a:pt x="119634" y="103918"/>
                    <a:pt x="119634" y="110966"/>
                    <a:pt x="115253" y="115348"/>
                  </a:cubicBezTo>
                  <a:close/>
                  <a:moveTo>
                    <a:pt x="241173" y="320707"/>
                  </a:moveTo>
                  <a:lnTo>
                    <a:pt x="152019" y="320707"/>
                  </a:lnTo>
                  <a:cubicBezTo>
                    <a:pt x="145828" y="320707"/>
                    <a:pt x="140875" y="315754"/>
                    <a:pt x="140875" y="309563"/>
                  </a:cubicBezTo>
                  <a:cubicBezTo>
                    <a:pt x="140875" y="303371"/>
                    <a:pt x="145828" y="298418"/>
                    <a:pt x="152019" y="298418"/>
                  </a:cubicBezTo>
                  <a:lnTo>
                    <a:pt x="241173" y="298418"/>
                  </a:lnTo>
                  <a:cubicBezTo>
                    <a:pt x="247364" y="298418"/>
                    <a:pt x="252317" y="303371"/>
                    <a:pt x="252317" y="309563"/>
                  </a:cubicBezTo>
                  <a:cubicBezTo>
                    <a:pt x="252317" y="315754"/>
                    <a:pt x="247269" y="320707"/>
                    <a:pt x="241173" y="320707"/>
                  </a:cubicBezTo>
                  <a:close/>
                  <a:moveTo>
                    <a:pt x="241173" y="230791"/>
                  </a:moveTo>
                  <a:lnTo>
                    <a:pt x="152019" y="230791"/>
                  </a:lnTo>
                  <a:cubicBezTo>
                    <a:pt x="145828" y="230791"/>
                    <a:pt x="140875" y="225838"/>
                    <a:pt x="140875" y="219647"/>
                  </a:cubicBezTo>
                  <a:cubicBezTo>
                    <a:pt x="140875" y="213455"/>
                    <a:pt x="145828" y="208502"/>
                    <a:pt x="152019" y="208502"/>
                  </a:cubicBezTo>
                  <a:lnTo>
                    <a:pt x="241173" y="208502"/>
                  </a:lnTo>
                  <a:cubicBezTo>
                    <a:pt x="247364" y="208502"/>
                    <a:pt x="252317" y="213455"/>
                    <a:pt x="252317" y="219647"/>
                  </a:cubicBezTo>
                  <a:cubicBezTo>
                    <a:pt x="252317" y="225838"/>
                    <a:pt x="247269" y="230791"/>
                    <a:pt x="241173" y="230791"/>
                  </a:cubicBezTo>
                  <a:close/>
                  <a:moveTo>
                    <a:pt x="241173" y="140875"/>
                  </a:moveTo>
                  <a:lnTo>
                    <a:pt x="152019" y="140875"/>
                  </a:lnTo>
                  <a:cubicBezTo>
                    <a:pt x="145828" y="140875"/>
                    <a:pt x="140875" y="135922"/>
                    <a:pt x="140875" y="129731"/>
                  </a:cubicBezTo>
                  <a:cubicBezTo>
                    <a:pt x="140875" y="123539"/>
                    <a:pt x="145828" y="118586"/>
                    <a:pt x="152019" y="118586"/>
                  </a:cubicBezTo>
                  <a:lnTo>
                    <a:pt x="241173" y="118586"/>
                  </a:lnTo>
                  <a:cubicBezTo>
                    <a:pt x="247364" y="118586"/>
                    <a:pt x="252317" y="123539"/>
                    <a:pt x="252317" y="129731"/>
                  </a:cubicBezTo>
                  <a:cubicBezTo>
                    <a:pt x="252317" y="135922"/>
                    <a:pt x="247269" y="140875"/>
                    <a:pt x="241173" y="14087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338" name="Google Shape;338;p44"/>
          <p:cNvSpPr/>
          <p:nvPr/>
        </p:nvSpPr>
        <p:spPr>
          <a:xfrm>
            <a:off x="7041712" y="1246338"/>
            <a:ext cx="848700" cy="848700"/>
          </a:xfrm>
          <a:prstGeom prst="ellipse">
            <a:avLst/>
          </a:prstGeom>
          <a:solidFill>
            <a:srgbClr val="12D49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39" name="Google Shape;339;p44"/>
          <p:cNvSpPr txBox="1"/>
          <p:nvPr/>
        </p:nvSpPr>
        <p:spPr>
          <a:xfrm>
            <a:off x="6031125" y="2955175"/>
            <a:ext cx="2752200" cy="9375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None/>
            </a:pPr>
            <a:r>
              <a:rPr lang="ko" sz="1800">
                <a:solidFill>
                  <a:srgbClr val="3F3F3F"/>
                </a:solidFill>
                <a:latin typeface="Calibri"/>
                <a:ea typeface="Calibri"/>
                <a:cs typeface="Calibri"/>
                <a:sym typeface="Calibri"/>
              </a:rPr>
              <a:t>Trafic fluide pour un grand volume de requête</a:t>
            </a:r>
            <a:endParaRPr sz="1800">
              <a:solidFill>
                <a:srgbClr val="3F3F3F"/>
              </a:solidFill>
              <a:latin typeface="Calibri"/>
              <a:ea typeface="Calibri"/>
              <a:cs typeface="Calibri"/>
              <a:sym typeface="Calibri"/>
            </a:endParaRPr>
          </a:p>
          <a:p>
            <a:pPr indent="0" lvl="0" marL="0" marR="0" rtl="0" algn="ctr">
              <a:lnSpc>
                <a:spcPct val="100000"/>
              </a:lnSpc>
              <a:spcBef>
                <a:spcPts val="0"/>
              </a:spcBef>
              <a:spcAft>
                <a:spcPts val="0"/>
              </a:spcAft>
              <a:buNone/>
            </a:pPr>
            <a:r>
              <a:t/>
            </a:r>
            <a:endParaRPr sz="1800">
              <a:solidFill>
                <a:srgbClr val="3F3F3F"/>
              </a:solidFill>
              <a:latin typeface="Calibri"/>
              <a:ea typeface="Calibri"/>
              <a:cs typeface="Calibri"/>
              <a:sym typeface="Calibri"/>
            </a:endParaRPr>
          </a:p>
        </p:txBody>
      </p:sp>
      <p:sp>
        <p:nvSpPr>
          <p:cNvPr id="340" name="Google Shape;340;p44"/>
          <p:cNvSpPr/>
          <p:nvPr/>
        </p:nvSpPr>
        <p:spPr>
          <a:xfrm>
            <a:off x="6291699" y="2329525"/>
            <a:ext cx="23487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ko" sz="1800">
                <a:solidFill>
                  <a:srgbClr val="3F3F3F"/>
                </a:solidFill>
                <a:latin typeface="Montserrat ExtraBold"/>
                <a:ea typeface="Montserrat ExtraBold"/>
                <a:cs typeface="Montserrat ExtraBold"/>
                <a:sym typeface="Montserrat ExtraBold"/>
              </a:rPr>
              <a:t>Sliding Window Counter</a:t>
            </a:r>
            <a:endParaRPr sz="1800">
              <a:solidFill>
                <a:srgbClr val="3F3F3F"/>
              </a:solidFill>
              <a:latin typeface="Montserrat ExtraBold"/>
              <a:ea typeface="Montserrat ExtraBold"/>
              <a:cs typeface="Montserrat ExtraBold"/>
              <a:sym typeface="Montserrat ExtraBold"/>
            </a:endParaRPr>
          </a:p>
          <a:p>
            <a:pPr indent="0" lvl="0" marL="0" marR="0" rtl="0" algn="ctr">
              <a:spcBef>
                <a:spcPts val="0"/>
              </a:spcBef>
              <a:spcAft>
                <a:spcPts val="0"/>
              </a:spcAft>
              <a:buNone/>
            </a:pPr>
            <a:r>
              <a:t/>
            </a:r>
            <a:endParaRPr sz="1800">
              <a:solidFill>
                <a:srgbClr val="3F3F3F"/>
              </a:solidFill>
              <a:latin typeface="Montserrat ExtraBold"/>
              <a:ea typeface="Montserrat ExtraBold"/>
              <a:cs typeface="Montserrat ExtraBold"/>
              <a:sym typeface="Montserrat ExtraBold"/>
            </a:endParaRPr>
          </a:p>
        </p:txBody>
      </p:sp>
      <p:grpSp>
        <p:nvGrpSpPr>
          <p:cNvPr id="341" name="Google Shape;341;p44"/>
          <p:cNvGrpSpPr/>
          <p:nvPr/>
        </p:nvGrpSpPr>
        <p:grpSpPr>
          <a:xfrm>
            <a:off x="7253891" y="1465992"/>
            <a:ext cx="398335" cy="398335"/>
            <a:chOff x="752656" y="1562597"/>
            <a:chExt cx="390525" cy="390525"/>
          </a:xfrm>
        </p:grpSpPr>
        <p:sp>
          <p:nvSpPr>
            <p:cNvPr id="342" name="Google Shape;342;p44"/>
            <p:cNvSpPr/>
            <p:nvPr/>
          </p:nvSpPr>
          <p:spPr>
            <a:xfrm>
              <a:off x="797621" y="1607153"/>
              <a:ext cx="209550" cy="161925"/>
            </a:xfrm>
            <a:custGeom>
              <a:rect b="b" l="l" r="r" t="t"/>
              <a:pathLst>
                <a:path extrusionOk="0" h="161925" w="209550">
                  <a:moveTo>
                    <a:pt x="26568" y="159925"/>
                  </a:moveTo>
                  <a:lnTo>
                    <a:pt x="85528" y="100965"/>
                  </a:lnTo>
                  <a:lnTo>
                    <a:pt x="102292" y="117729"/>
                  </a:lnTo>
                  <a:cubicBezTo>
                    <a:pt x="105340" y="120777"/>
                    <a:pt x="110388" y="120777"/>
                    <a:pt x="113437" y="117729"/>
                  </a:cubicBezTo>
                  <a:lnTo>
                    <a:pt x="185922" y="45244"/>
                  </a:lnTo>
                  <a:lnTo>
                    <a:pt x="185922" y="64770"/>
                  </a:lnTo>
                  <a:cubicBezTo>
                    <a:pt x="185922" y="67246"/>
                    <a:pt x="187065" y="69723"/>
                    <a:pt x="189065" y="71152"/>
                  </a:cubicBezTo>
                  <a:cubicBezTo>
                    <a:pt x="198209" y="77915"/>
                    <a:pt x="208210" y="71533"/>
                    <a:pt x="208210" y="62865"/>
                  </a:cubicBezTo>
                  <a:lnTo>
                    <a:pt x="208210" y="18288"/>
                  </a:lnTo>
                  <a:cubicBezTo>
                    <a:pt x="208210" y="12097"/>
                    <a:pt x="203162" y="7144"/>
                    <a:pt x="197066" y="7144"/>
                  </a:cubicBezTo>
                  <a:lnTo>
                    <a:pt x="150584" y="7144"/>
                  </a:lnTo>
                  <a:cubicBezTo>
                    <a:pt x="148107" y="7144"/>
                    <a:pt x="145631" y="8287"/>
                    <a:pt x="144202" y="10287"/>
                  </a:cubicBezTo>
                  <a:cubicBezTo>
                    <a:pt x="137439" y="19431"/>
                    <a:pt x="143821" y="29432"/>
                    <a:pt x="152489" y="29432"/>
                  </a:cubicBezTo>
                  <a:lnTo>
                    <a:pt x="170205" y="29432"/>
                  </a:lnTo>
                  <a:lnTo>
                    <a:pt x="107912" y="91726"/>
                  </a:lnTo>
                  <a:lnTo>
                    <a:pt x="91148" y="74962"/>
                  </a:lnTo>
                  <a:cubicBezTo>
                    <a:pt x="88100" y="71914"/>
                    <a:pt x="83052" y="71914"/>
                    <a:pt x="80004" y="74962"/>
                  </a:cubicBezTo>
                  <a:lnTo>
                    <a:pt x="9519" y="145447"/>
                  </a:lnTo>
                  <a:cubicBezTo>
                    <a:pt x="7709" y="147256"/>
                    <a:pt x="6852" y="149733"/>
                    <a:pt x="7233" y="152209"/>
                  </a:cubicBezTo>
                  <a:cubicBezTo>
                    <a:pt x="8852" y="163544"/>
                    <a:pt x="20377" y="166116"/>
                    <a:pt x="26568" y="15992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3" name="Google Shape;343;p44"/>
            <p:cNvSpPr/>
            <p:nvPr/>
          </p:nvSpPr>
          <p:spPr>
            <a:xfrm>
              <a:off x="797995" y="1807749"/>
              <a:ext cx="95250" cy="104775"/>
            </a:xfrm>
            <a:custGeom>
              <a:rect b="b" l="l" r="r" t="t"/>
              <a:pathLst>
                <a:path extrusionOk="0" h="104775" w="95250">
                  <a:moveTo>
                    <a:pt x="18288" y="97822"/>
                  </a:moveTo>
                  <a:lnTo>
                    <a:pt x="85154" y="97822"/>
                  </a:lnTo>
                  <a:cubicBezTo>
                    <a:pt x="91345" y="97822"/>
                    <a:pt x="96298" y="92869"/>
                    <a:pt x="96298" y="86677"/>
                  </a:cubicBezTo>
                  <a:lnTo>
                    <a:pt x="96298" y="18288"/>
                  </a:lnTo>
                  <a:cubicBezTo>
                    <a:pt x="96298" y="12097"/>
                    <a:pt x="91345" y="7144"/>
                    <a:pt x="85154" y="7144"/>
                  </a:cubicBezTo>
                  <a:lnTo>
                    <a:pt x="18288" y="7144"/>
                  </a:lnTo>
                  <a:cubicBezTo>
                    <a:pt x="12097" y="7144"/>
                    <a:pt x="7144" y="12097"/>
                    <a:pt x="7144" y="18288"/>
                  </a:cubicBezTo>
                  <a:lnTo>
                    <a:pt x="7144" y="86677"/>
                  </a:lnTo>
                  <a:cubicBezTo>
                    <a:pt x="7144" y="92773"/>
                    <a:pt x="12097" y="97822"/>
                    <a:pt x="18288" y="9782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4" name="Google Shape;344;p44"/>
            <p:cNvSpPr/>
            <p:nvPr/>
          </p:nvSpPr>
          <p:spPr>
            <a:xfrm>
              <a:off x="909438" y="1740884"/>
              <a:ext cx="95250" cy="171450"/>
            </a:xfrm>
            <a:custGeom>
              <a:rect b="b" l="l" r="r" t="t"/>
              <a:pathLst>
                <a:path extrusionOk="0" h="171450" w="95250">
                  <a:moveTo>
                    <a:pt x="85153" y="7144"/>
                  </a:moveTo>
                  <a:lnTo>
                    <a:pt x="18288" y="7144"/>
                  </a:lnTo>
                  <a:cubicBezTo>
                    <a:pt x="12097" y="7144"/>
                    <a:pt x="7144" y="12097"/>
                    <a:pt x="7144" y="18288"/>
                  </a:cubicBezTo>
                  <a:lnTo>
                    <a:pt x="7144" y="153543"/>
                  </a:lnTo>
                  <a:cubicBezTo>
                    <a:pt x="7144" y="159734"/>
                    <a:pt x="12097" y="164687"/>
                    <a:pt x="18288" y="164687"/>
                  </a:cubicBezTo>
                  <a:lnTo>
                    <a:pt x="85153" y="164687"/>
                  </a:lnTo>
                  <a:cubicBezTo>
                    <a:pt x="91345" y="164687"/>
                    <a:pt x="96298" y="159734"/>
                    <a:pt x="96298" y="153543"/>
                  </a:cubicBezTo>
                  <a:lnTo>
                    <a:pt x="96298" y="18288"/>
                  </a:lnTo>
                  <a:cubicBezTo>
                    <a:pt x="96298" y="12192"/>
                    <a:pt x="91345" y="7144"/>
                    <a:pt x="85153" y="7144"/>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5" name="Google Shape;345;p44"/>
            <p:cNvSpPr/>
            <p:nvPr/>
          </p:nvSpPr>
          <p:spPr>
            <a:xfrm>
              <a:off x="998589" y="1607534"/>
              <a:ext cx="142875" cy="304800"/>
            </a:xfrm>
            <a:custGeom>
              <a:rect b="b" l="l" r="r" t="t"/>
              <a:pathLst>
                <a:path extrusionOk="0" h="304800" w="142875">
                  <a:moveTo>
                    <a:pt x="18291" y="118205"/>
                  </a:moveTo>
                  <a:lnTo>
                    <a:pt x="29435" y="118205"/>
                  </a:lnTo>
                  <a:lnTo>
                    <a:pt x="29435" y="286893"/>
                  </a:lnTo>
                  <a:cubicBezTo>
                    <a:pt x="29435" y="293084"/>
                    <a:pt x="34388" y="298037"/>
                    <a:pt x="40580" y="298037"/>
                  </a:cubicBezTo>
                  <a:lnTo>
                    <a:pt x="108207" y="298037"/>
                  </a:lnTo>
                  <a:cubicBezTo>
                    <a:pt x="114398" y="298037"/>
                    <a:pt x="119352" y="293084"/>
                    <a:pt x="119352" y="286893"/>
                  </a:cubicBezTo>
                  <a:lnTo>
                    <a:pt x="119352" y="118205"/>
                  </a:lnTo>
                  <a:lnTo>
                    <a:pt x="130496" y="118205"/>
                  </a:lnTo>
                  <a:cubicBezTo>
                    <a:pt x="134591" y="118205"/>
                    <a:pt x="138306" y="116014"/>
                    <a:pt x="140211" y="112490"/>
                  </a:cubicBezTo>
                  <a:cubicBezTo>
                    <a:pt x="142212" y="108966"/>
                    <a:pt x="142021" y="104585"/>
                    <a:pt x="139926" y="101156"/>
                  </a:cubicBezTo>
                  <a:lnTo>
                    <a:pt x="83442" y="12002"/>
                  </a:lnTo>
                  <a:cubicBezTo>
                    <a:pt x="79346" y="5524"/>
                    <a:pt x="68583" y="5524"/>
                    <a:pt x="64583" y="12002"/>
                  </a:cubicBezTo>
                  <a:lnTo>
                    <a:pt x="8861" y="101156"/>
                  </a:lnTo>
                  <a:cubicBezTo>
                    <a:pt x="6671" y="104585"/>
                    <a:pt x="6575" y="108966"/>
                    <a:pt x="8576" y="112490"/>
                  </a:cubicBezTo>
                  <a:cubicBezTo>
                    <a:pt x="10481" y="116014"/>
                    <a:pt x="14291" y="118205"/>
                    <a:pt x="18291" y="118205"/>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6" name="Google Shape;346;p44"/>
            <p:cNvSpPr/>
            <p:nvPr/>
          </p:nvSpPr>
          <p:spPr>
            <a:xfrm>
              <a:off x="752656" y="1562597"/>
              <a:ext cx="390525" cy="390525"/>
            </a:xfrm>
            <a:custGeom>
              <a:rect b="b" l="l" r="r" t="t"/>
              <a:pathLst>
                <a:path extrusionOk="0" h="390525" w="390525">
                  <a:moveTo>
                    <a:pt x="376142" y="365262"/>
                  </a:moveTo>
                  <a:lnTo>
                    <a:pt x="29432" y="365262"/>
                  </a:lnTo>
                  <a:lnTo>
                    <a:pt x="29432" y="18552"/>
                  </a:lnTo>
                  <a:cubicBezTo>
                    <a:pt x="29432" y="12837"/>
                    <a:pt x="25241" y="7789"/>
                    <a:pt x="19526" y="7218"/>
                  </a:cubicBezTo>
                  <a:cubicBezTo>
                    <a:pt x="12764" y="6456"/>
                    <a:pt x="7144" y="11694"/>
                    <a:pt x="7144" y="18267"/>
                  </a:cubicBezTo>
                  <a:lnTo>
                    <a:pt x="7144" y="376407"/>
                  </a:lnTo>
                  <a:cubicBezTo>
                    <a:pt x="7144" y="382598"/>
                    <a:pt x="12097" y="387551"/>
                    <a:pt x="18288" y="387551"/>
                  </a:cubicBezTo>
                  <a:lnTo>
                    <a:pt x="376428" y="387551"/>
                  </a:lnTo>
                  <a:cubicBezTo>
                    <a:pt x="383000" y="387551"/>
                    <a:pt x="388239" y="381836"/>
                    <a:pt x="387477" y="375168"/>
                  </a:cubicBezTo>
                  <a:cubicBezTo>
                    <a:pt x="386906" y="369453"/>
                    <a:pt x="381857" y="365262"/>
                    <a:pt x="376142" y="365262"/>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347" name="Google Shape;347;p44"/>
          <p:cNvSpPr/>
          <p:nvPr/>
        </p:nvSpPr>
        <p:spPr>
          <a:xfrm>
            <a:off x="357350" y="999775"/>
            <a:ext cx="2640900" cy="2440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000"/>
                                        <p:tgtEl>
                                          <p:spTgt spid="3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5"/>
          <p:cNvSpPr txBox="1"/>
          <p:nvPr/>
        </p:nvSpPr>
        <p:spPr>
          <a:xfrm>
            <a:off x="2381250" y="2647949"/>
            <a:ext cx="4381500" cy="531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ko" sz="3000">
                <a:solidFill>
                  <a:srgbClr val="3F3F3F"/>
                </a:solidFill>
                <a:latin typeface="Montserrat ExtraBold"/>
                <a:ea typeface="Montserrat ExtraBold"/>
                <a:cs typeface="Montserrat ExtraBold"/>
                <a:sym typeface="Montserrat ExtraBold"/>
              </a:rPr>
              <a:t>Merci</a:t>
            </a:r>
            <a:endParaRPr b="1" sz="3000">
              <a:solidFill>
                <a:srgbClr val="3F3F3F"/>
              </a:solidFill>
              <a:latin typeface="Montserrat ExtraBold"/>
              <a:ea typeface="Montserrat ExtraBold"/>
              <a:cs typeface="Montserrat ExtraBold"/>
              <a:sym typeface="Montserrat ExtraBold"/>
            </a:endParaRPr>
          </a:p>
        </p:txBody>
      </p:sp>
      <p:sp>
        <p:nvSpPr>
          <p:cNvPr id="353" name="Google Shape;353;p45"/>
          <p:cNvSpPr txBox="1"/>
          <p:nvPr/>
        </p:nvSpPr>
        <p:spPr>
          <a:xfrm>
            <a:off x="2432201" y="3102663"/>
            <a:ext cx="4318500" cy="300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ko" sz="1500">
                <a:solidFill>
                  <a:srgbClr val="3F3F3F"/>
                </a:solidFill>
                <a:latin typeface="Calibri"/>
                <a:ea typeface="Calibri"/>
                <a:cs typeface="Calibri"/>
                <a:sym typeface="Calibri"/>
              </a:rPr>
              <a:t>Venez me parlez!</a:t>
            </a:r>
            <a:endParaRPr sz="1500">
              <a:solidFill>
                <a:srgbClr val="3F3F3F"/>
              </a:solidFill>
              <a:latin typeface="Calibri"/>
              <a:ea typeface="Calibri"/>
              <a:cs typeface="Calibri"/>
              <a:sym typeface="Calibri"/>
            </a:endParaRPr>
          </a:p>
        </p:txBody>
      </p:sp>
      <p:grpSp>
        <p:nvGrpSpPr>
          <p:cNvPr id="354" name="Google Shape;354;p45"/>
          <p:cNvGrpSpPr/>
          <p:nvPr/>
        </p:nvGrpSpPr>
        <p:grpSpPr>
          <a:xfrm>
            <a:off x="3939568" y="1123267"/>
            <a:ext cx="1264859" cy="1372283"/>
            <a:chOff x="6792003" y="4880133"/>
            <a:chExt cx="397267" cy="431007"/>
          </a:xfrm>
        </p:grpSpPr>
        <p:sp>
          <p:nvSpPr>
            <p:cNvPr id="355" name="Google Shape;355;p45"/>
            <p:cNvSpPr/>
            <p:nvPr/>
          </p:nvSpPr>
          <p:spPr>
            <a:xfrm>
              <a:off x="7017820" y="5130165"/>
              <a:ext cx="171450" cy="180975"/>
            </a:xfrm>
            <a:custGeom>
              <a:rect b="b" l="l" r="r" t="t"/>
              <a:pathLst>
                <a:path extrusionOk="0" h="180975" w="171450">
                  <a:moveTo>
                    <a:pt x="170879" y="110014"/>
                  </a:moveTo>
                  <a:lnTo>
                    <a:pt x="122873" y="7144"/>
                  </a:lnTo>
                  <a:cubicBezTo>
                    <a:pt x="96394" y="45720"/>
                    <a:pt x="54959" y="73152"/>
                    <a:pt x="7144" y="81534"/>
                  </a:cubicBezTo>
                  <a:lnTo>
                    <a:pt x="47340" y="167640"/>
                  </a:lnTo>
                  <a:cubicBezTo>
                    <a:pt x="52483" y="178689"/>
                    <a:pt x="68390" y="177927"/>
                    <a:pt x="72486" y="166497"/>
                  </a:cubicBezTo>
                  <a:lnTo>
                    <a:pt x="93059" y="109919"/>
                  </a:lnTo>
                  <a:lnTo>
                    <a:pt x="97346" y="107918"/>
                  </a:lnTo>
                  <a:lnTo>
                    <a:pt x="153924" y="128492"/>
                  </a:lnTo>
                  <a:cubicBezTo>
                    <a:pt x="165259" y="132779"/>
                    <a:pt x="176022" y="120967"/>
                    <a:pt x="170879" y="110014"/>
                  </a:cubicBezTo>
                  <a:close/>
                </a:path>
              </a:pathLst>
            </a:custGeom>
            <a:solidFill>
              <a:srgbClr val="12D49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56" name="Google Shape;356;p45"/>
            <p:cNvSpPr/>
            <p:nvPr/>
          </p:nvSpPr>
          <p:spPr>
            <a:xfrm>
              <a:off x="6837417" y="4880133"/>
              <a:ext cx="314325" cy="314325"/>
            </a:xfrm>
            <a:custGeom>
              <a:rect b="b" l="l" r="r" t="t"/>
              <a:pathLst>
                <a:path extrusionOk="0" h="314325" w="314325">
                  <a:moveTo>
                    <a:pt x="157163" y="7144"/>
                  </a:moveTo>
                  <a:cubicBezTo>
                    <a:pt x="74486" y="7144"/>
                    <a:pt x="7144" y="74390"/>
                    <a:pt x="7144" y="157163"/>
                  </a:cubicBezTo>
                  <a:cubicBezTo>
                    <a:pt x="7144" y="239935"/>
                    <a:pt x="74391" y="307181"/>
                    <a:pt x="157163" y="307181"/>
                  </a:cubicBezTo>
                  <a:cubicBezTo>
                    <a:pt x="239840" y="307181"/>
                    <a:pt x="307181" y="239935"/>
                    <a:pt x="307181" y="157163"/>
                  </a:cubicBezTo>
                  <a:cubicBezTo>
                    <a:pt x="307181" y="74390"/>
                    <a:pt x="239840" y="7144"/>
                    <a:pt x="157163" y="7144"/>
                  </a:cubicBezTo>
                  <a:close/>
                  <a:moveTo>
                    <a:pt x="230124" y="146018"/>
                  </a:moveTo>
                  <a:lnTo>
                    <a:pt x="203550" y="171926"/>
                  </a:lnTo>
                  <a:lnTo>
                    <a:pt x="209836" y="208502"/>
                  </a:lnTo>
                  <a:cubicBezTo>
                    <a:pt x="211741" y="219646"/>
                    <a:pt x="200025" y="228124"/>
                    <a:pt x="190024" y="222885"/>
                  </a:cubicBezTo>
                  <a:lnTo>
                    <a:pt x="157163" y="205645"/>
                  </a:lnTo>
                  <a:lnTo>
                    <a:pt x="124302" y="222885"/>
                  </a:lnTo>
                  <a:cubicBezTo>
                    <a:pt x="114300" y="228124"/>
                    <a:pt x="102584" y="219646"/>
                    <a:pt x="104490" y="208502"/>
                  </a:cubicBezTo>
                  <a:lnTo>
                    <a:pt x="110776" y="171926"/>
                  </a:lnTo>
                  <a:lnTo>
                    <a:pt x="84201" y="146018"/>
                  </a:lnTo>
                  <a:cubicBezTo>
                    <a:pt x="76105" y="138113"/>
                    <a:pt x="80582" y="124396"/>
                    <a:pt x="91726" y="122777"/>
                  </a:cubicBezTo>
                  <a:lnTo>
                    <a:pt x="128493" y="117443"/>
                  </a:lnTo>
                  <a:lnTo>
                    <a:pt x="144971" y="84106"/>
                  </a:lnTo>
                  <a:cubicBezTo>
                    <a:pt x="149924" y="74009"/>
                    <a:pt x="164402" y="74009"/>
                    <a:pt x="169450" y="84106"/>
                  </a:cubicBezTo>
                  <a:lnTo>
                    <a:pt x="185928" y="117443"/>
                  </a:lnTo>
                  <a:lnTo>
                    <a:pt x="222695" y="122777"/>
                  </a:lnTo>
                  <a:cubicBezTo>
                    <a:pt x="233744" y="124396"/>
                    <a:pt x="238220" y="138208"/>
                    <a:pt x="230124" y="146018"/>
                  </a:cubicBezTo>
                  <a:close/>
                </a:path>
              </a:pathLst>
            </a:custGeom>
            <a:solidFill>
              <a:srgbClr val="12D49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57" name="Google Shape;357;p45"/>
            <p:cNvSpPr/>
            <p:nvPr/>
          </p:nvSpPr>
          <p:spPr>
            <a:xfrm>
              <a:off x="6792003" y="5130165"/>
              <a:ext cx="171450" cy="180975"/>
            </a:xfrm>
            <a:custGeom>
              <a:rect b="b" l="l" r="r" t="t"/>
              <a:pathLst>
                <a:path extrusionOk="0" h="180975" w="171450">
                  <a:moveTo>
                    <a:pt x="56463" y="7144"/>
                  </a:moveTo>
                  <a:lnTo>
                    <a:pt x="8457" y="110014"/>
                  </a:lnTo>
                  <a:cubicBezTo>
                    <a:pt x="3313" y="121063"/>
                    <a:pt x="14172" y="132779"/>
                    <a:pt x="25507" y="128588"/>
                  </a:cubicBezTo>
                  <a:lnTo>
                    <a:pt x="82085" y="108013"/>
                  </a:lnTo>
                  <a:lnTo>
                    <a:pt x="86372" y="110014"/>
                  </a:lnTo>
                  <a:lnTo>
                    <a:pt x="106945" y="166592"/>
                  </a:lnTo>
                  <a:cubicBezTo>
                    <a:pt x="111041" y="177927"/>
                    <a:pt x="126948" y="178689"/>
                    <a:pt x="132092" y="167735"/>
                  </a:cubicBezTo>
                  <a:lnTo>
                    <a:pt x="172287" y="81629"/>
                  </a:lnTo>
                  <a:cubicBezTo>
                    <a:pt x="124281" y="73152"/>
                    <a:pt x="82942" y="45720"/>
                    <a:pt x="56463" y="7144"/>
                  </a:cubicBezTo>
                  <a:close/>
                </a:path>
              </a:pathLst>
            </a:custGeom>
            <a:solidFill>
              <a:srgbClr val="12D49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358" name="Google Shape;358;p45"/>
          <p:cNvSpPr/>
          <p:nvPr/>
        </p:nvSpPr>
        <p:spPr>
          <a:xfrm>
            <a:off x="3786150" y="3774650"/>
            <a:ext cx="1571700" cy="346200"/>
          </a:xfrm>
          <a:prstGeom prst="roundRect">
            <a:avLst>
              <a:gd fmla="val 50000" name="adj"/>
            </a:avLst>
          </a:prstGeom>
          <a:solidFill>
            <a:srgbClr val="12D49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ko" sz="1200">
                <a:solidFill>
                  <a:srgbClr val="3F3F3F"/>
                </a:solidFill>
                <a:latin typeface="Calibri"/>
                <a:ea typeface="Calibri"/>
                <a:cs typeface="Calibri"/>
                <a:sym typeface="Calibri"/>
              </a:rPr>
              <a:t>        Mathys Deshaies</a:t>
            </a:r>
            <a:endParaRPr sz="1200">
              <a:solidFill>
                <a:srgbClr val="3F3F3F"/>
              </a:solidFill>
              <a:latin typeface="Calibri"/>
              <a:ea typeface="Calibri"/>
              <a:cs typeface="Calibri"/>
              <a:sym typeface="Calibri"/>
            </a:endParaRPr>
          </a:p>
        </p:txBody>
      </p:sp>
      <p:pic>
        <p:nvPicPr>
          <p:cNvPr id="359" name="Google Shape;359;p45" title="PhotoDeProfile.jfif"/>
          <p:cNvPicPr preferRelativeResize="0"/>
          <p:nvPr/>
        </p:nvPicPr>
        <p:blipFill rotWithShape="1">
          <a:blip r:embed="rId3">
            <a:alphaModFix/>
          </a:blip>
          <a:srcRect b="28079" l="0" r="0" t="5634"/>
          <a:stretch/>
        </p:blipFill>
        <p:spPr>
          <a:xfrm>
            <a:off x="3822550" y="3804650"/>
            <a:ext cx="287700" cy="286200"/>
          </a:xfrm>
          <a:prstGeom prst="ellipse">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mph" presetID="8" presetSubtype="0">
                                  <p:stCondLst>
                                    <p:cond delay="0"/>
                                  </p:stCondLst>
                                  <p:childTnLst>
                                    <p:animRot by="-21600000">
                                      <p:cBhvr>
                                        <p:cTn dur="800" fill="hold"/>
                                        <p:tgtEl>
                                          <p:spTgt spid="354"/>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9"/>
          <p:cNvSpPr txBox="1"/>
          <p:nvPr/>
        </p:nvSpPr>
        <p:spPr>
          <a:xfrm>
            <a:off x="2705100" y="377545"/>
            <a:ext cx="3733800" cy="11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ko" sz="3600">
                <a:solidFill>
                  <a:srgbClr val="3F3F3F"/>
                </a:solidFill>
                <a:latin typeface="Montserrat ExtraBold"/>
                <a:ea typeface="Montserrat ExtraBold"/>
                <a:cs typeface="Montserrat ExtraBold"/>
                <a:sym typeface="Montserrat ExtraBold"/>
              </a:rPr>
              <a:t>Définition</a:t>
            </a:r>
            <a:endParaRPr sz="3600">
              <a:solidFill>
                <a:srgbClr val="3F3F3F"/>
              </a:solidFill>
              <a:latin typeface="Montserrat ExtraBold"/>
              <a:ea typeface="Montserrat ExtraBold"/>
              <a:cs typeface="Montserrat ExtraBold"/>
              <a:sym typeface="Montserrat ExtraBold"/>
            </a:endParaRPr>
          </a:p>
        </p:txBody>
      </p:sp>
      <p:sp>
        <p:nvSpPr>
          <p:cNvPr id="140" name="Google Shape;140;p29"/>
          <p:cNvSpPr txBox="1"/>
          <p:nvPr/>
        </p:nvSpPr>
        <p:spPr>
          <a:xfrm>
            <a:off x="1064550" y="1262300"/>
            <a:ext cx="7014900" cy="2662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1800">
                <a:solidFill>
                  <a:srgbClr val="3F3F3F"/>
                </a:solidFill>
                <a:latin typeface="Calibri"/>
                <a:ea typeface="Calibri"/>
                <a:cs typeface="Calibri"/>
                <a:sym typeface="Calibri"/>
              </a:rPr>
              <a:t>Le</a:t>
            </a:r>
            <a:r>
              <a:rPr b="1" lang="ko" sz="1800">
                <a:solidFill>
                  <a:srgbClr val="3F3F3F"/>
                </a:solidFill>
                <a:latin typeface="Calibri"/>
                <a:ea typeface="Calibri"/>
                <a:cs typeface="Calibri"/>
                <a:sym typeface="Calibri"/>
              </a:rPr>
              <a:t> rate limiting</a:t>
            </a:r>
            <a:r>
              <a:rPr lang="ko" sz="1800">
                <a:solidFill>
                  <a:srgbClr val="3F3F3F"/>
                </a:solidFill>
                <a:latin typeface="Calibri"/>
                <a:ea typeface="Calibri"/>
                <a:cs typeface="Calibri"/>
                <a:sym typeface="Calibri"/>
              </a:rPr>
              <a:t> est une technique pour limiter le nombre de requêtes envoyées à un service.</a:t>
            </a:r>
            <a:endParaRPr sz="1800">
              <a:solidFill>
                <a:srgbClr val="3F3F3F"/>
              </a:solidFill>
              <a:latin typeface="Calibri"/>
              <a:ea typeface="Calibri"/>
              <a:cs typeface="Calibri"/>
              <a:sym typeface="Calibri"/>
            </a:endParaRPr>
          </a:p>
          <a:p>
            <a:pPr indent="0" lvl="0" marL="0" marR="0" rtl="0" algn="l">
              <a:spcBef>
                <a:spcPts val="0"/>
              </a:spcBef>
              <a:spcAft>
                <a:spcPts val="0"/>
              </a:spcAft>
              <a:buNone/>
            </a:pPr>
            <a:r>
              <a:t/>
            </a:r>
            <a:endParaRPr sz="1800">
              <a:solidFill>
                <a:srgbClr val="3F3F3F"/>
              </a:solidFill>
              <a:latin typeface="Calibri"/>
              <a:ea typeface="Calibri"/>
              <a:cs typeface="Calibri"/>
              <a:sym typeface="Calibri"/>
            </a:endParaRPr>
          </a:p>
          <a:p>
            <a:pPr indent="-342900" lvl="0" marL="457200" marR="0" rtl="0" algn="l">
              <a:lnSpc>
                <a:spcPct val="115000"/>
              </a:lnSpc>
              <a:spcBef>
                <a:spcPts val="0"/>
              </a:spcBef>
              <a:spcAft>
                <a:spcPts val="0"/>
              </a:spcAft>
              <a:buClr>
                <a:srgbClr val="3F3F3F"/>
              </a:buClr>
              <a:buSzPts val="1800"/>
              <a:buFont typeface="Calibri"/>
              <a:buChar char="-"/>
            </a:pPr>
            <a:r>
              <a:rPr b="1" lang="ko" sz="1800">
                <a:solidFill>
                  <a:srgbClr val="3F3F3F"/>
                </a:solidFill>
                <a:latin typeface="Calibri"/>
                <a:ea typeface="Calibri"/>
                <a:cs typeface="Calibri"/>
                <a:sym typeface="Calibri"/>
              </a:rPr>
              <a:t>Réguler </a:t>
            </a:r>
            <a:r>
              <a:rPr lang="ko" sz="1800">
                <a:solidFill>
                  <a:srgbClr val="3F3F3F"/>
                </a:solidFill>
                <a:latin typeface="Calibri"/>
                <a:ea typeface="Calibri"/>
                <a:cs typeface="Calibri"/>
                <a:sym typeface="Calibri"/>
              </a:rPr>
              <a:t>le </a:t>
            </a:r>
            <a:r>
              <a:rPr lang="ko" sz="1800">
                <a:solidFill>
                  <a:srgbClr val="3F3F3F"/>
                </a:solidFill>
                <a:latin typeface="Calibri"/>
                <a:ea typeface="Calibri"/>
                <a:cs typeface="Calibri"/>
                <a:sym typeface="Calibri"/>
              </a:rPr>
              <a:t>trafic</a:t>
            </a:r>
            <a:endParaRPr sz="1800">
              <a:solidFill>
                <a:srgbClr val="3F3F3F"/>
              </a:solidFill>
              <a:latin typeface="Calibri"/>
              <a:ea typeface="Calibri"/>
              <a:cs typeface="Calibri"/>
              <a:sym typeface="Calibri"/>
            </a:endParaRPr>
          </a:p>
          <a:p>
            <a:pPr indent="-342900" lvl="0" marL="457200" marR="0" rtl="0" algn="l">
              <a:lnSpc>
                <a:spcPct val="115000"/>
              </a:lnSpc>
              <a:spcBef>
                <a:spcPts val="0"/>
              </a:spcBef>
              <a:spcAft>
                <a:spcPts val="0"/>
              </a:spcAft>
              <a:buClr>
                <a:srgbClr val="3F3F3F"/>
              </a:buClr>
              <a:buSzPts val="1800"/>
              <a:buFont typeface="Calibri"/>
              <a:buChar char="-"/>
            </a:pPr>
            <a:r>
              <a:rPr b="1" lang="ko" sz="1800">
                <a:solidFill>
                  <a:srgbClr val="3F3F3F"/>
                </a:solidFill>
                <a:latin typeface="Calibri"/>
                <a:ea typeface="Calibri"/>
                <a:cs typeface="Calibri"/>
                <a:sym typeface="Calibri"/>
              </a:rPr>
              <a:t>Protéger</a:t>
            </a:r>
            <a:r>
              <a:rPr b="1" lang="ko" sz="1800">
                <a:solidFill>
                  <a:srgbClr val="3F3F3F"/>
                </a:solidFill>
                <a:latin typeface="Calibri"/>
                <a:ea typeface="Calibri"/>
                <a:cs typeface="Calibri"/>
                <a:sym typeface="Calibri"/>
              </a:rPr>
              <a:t> </a:t>
            </a:r>
            <a:r>
              <a:rPr lang="ko" sz="1800">
                <a:solidFill>
                  <a:srgbClr val="3F3F3F"/>
                </a:solidFill>
                <a:latin typeface="Calibri"/>
                <a:ea typeface="Calibri"/>
                <a:cs typeface="Calibri"/>
                <a:sym typeface="Calibri"/>
              </a:rPr>
              <a:t>contre les attaques (DDos)</a:t>
            </a:r>
            <a:endParaRPr sz="1800">
              <a:solidFill>
                <a:srgbClr val="3F3F3F"/>
              </a:solidFill>
              <a:latin typeface="Calibri"/>
              <a:ea typeface="Calibri"/>
              <a:cs typeface="Calibri"/>
              <a:sym typeface="Calibri"/>
            </a:endParaRPr>
          </a:p>
          <a:p>
            <a:pPr indent="-342900" lvl="0" marL="457200" marR="0" rtl="0" algn="l">
              <a:lnSpc>
                <a:spcPct val="115000"/>
              </a:lnSpc>
              <a:spcBef>
                <a:spcPts val="0"/>
              </a:spcBef>
              <a:spcAft>
                <a:spcPts val="0"/>
              </a:spcAft>
              <a:buClr>
                <a:srgbClr val="3F3F3F"/>
              </a:buClr>
              <a:buSzPts val="1800"/>
              <a:buFont typeface="Calibri"/>
              <a:buChar char="-"/>
            </a:pPr>
            <a:r>
              <a:rPr b="1" lang="ko" sz="1800">
                <a:solidFill>
                  <a:srgbClr val="3F3F3F"/>
                </a:solidFill>
                <a:latin typeface="Calibri"/>
                <a:ea typeface="Calibri"/>
                <a:cs typeface="Calibri"/>
                <a:sym typeface="Calibri"/>
              </a:rPr>
              <a:t>Éviter </a:t>
            </a:r>
            <a:r>
              <a:rPr lang="ko" sz="1800">
                <a:solidFill>
                  <a:srgbClr val="3F3F3F"/>
                </a:solidFill>
                <a:latin typeface="Calibri"/>
                <a:ea typeface="Calibri"/>
                <a:cs typeface="Calibri"/>
                <a:sym typeface="Calibri"/>
              </a:rPr>
              <a:t>la surcharge</a:t>
            </a:r>
            <a:endParaRPr sz="1800">
              <a:solidFill>
                <a:srgbClr val="3F3F3F"/>
              </a:solidFill>
              <a:latin typeface="Calibri"/>
              <a:ea typeface="Calibri"/>
              <a:cs typeface="Calibri"/>
              <a:sym typeface="Calibri"/>
            </a:endParaRPr>
          </a:p>
          <a:p>
            <a:pPr indent="-342900" lvl="0" marL="457200" marR="0" rtl="0" algn="l">
              <a:lnSpc>
                <a:spcPct val="115000"/>
              </a:lnSpc>
              <a:spcBef>
                <a:spcPts val="0"/>
              </a:spcBef>
              <a:spcAft>
                <a:spcPts val="0"/>
              </a:spcAft>
              <a:buClr>
                <a:srgbClr val="3F3F3F"/>
              </a:buClr>
              <a:buSzPts val="1800"/>
              <a:buFont typeface="Calibri"/>
              <a:buChar char="-"/>
            </a:pPr>
            <a:r>
              <a:rPr b="1" lang="ko" sz="1800">
                <a:solidFill>
                  <a:srgbClr val="3F3F3F"/>
                </a:solidFill>
                <a:latin typeface="Calibri"/>
                <a:ea typeface="Calibri"/>
                <a:cs typeface="Calibri"/>
                <a:sym typeface="Calibri"/>
              </a:rPr>
              <a:t>Équité</a:t>
            </a:r>
            <a:r>
              <a:rPr b="1" lang="ko" sz="1800">
                <a:solidFill>
                  <a:srgbClr val="3F3F3F"/>
                </a:solidFill>
                <a:latin typeface="Calibri"/>
                <a:ea typeface="Calibri"/>
                <a:cs typeface="Calibri"/>
                <a:sym typeface="Calibri"/>
              </a:rPr>
              <a:t> </a:t>
            </a:r>
            <a:r>
              <a:rPr lang="ko" sz="1800">
                <a:solidFill>
                  <a:srgbClr val="3F3F3F"/>
                </a:solidFill>
                <a:latin typeface="Calibri"/>
                <a:ea typeface="Calibri"/>
                <a:cs typeface="Calibri"/>
                <a:sym typeface="Calibri"/>
              </a:rPr>
              <a:t>entre les utilisateurs</a:t>
            </a:r>
            <a:endParaRPr sz="1800">
              <a:solidFill>
                <a:srgbClr val="3F3F3F"/>
              </a:solidFill>
              <a:latin typeface="Calibri"/>
              <a:ea typeface="Calibri"/>
              <a:cs typeface="Calibri"/>
              <a:sym typeface="Calibri"/>
            </a:endParaRPr>
          </a:p>
        </p:txBody>
      </p:sp>
      <p:sp>
        <p:nvSpPr>
          <p:cNvPr id="141" name="Google Shape;141;p29"/>
          <p:cNvSpPr/>
          <p:nvPr/>
        </p:nvSpPr>
        <p:spPr>
          <a:xfrm rot="5400000">
            <a:off x="6454797" y="3512788"/>
            <a:ext cx="132000" cy="148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12D498"/>
              </a:highlight>
              <a:latin typeface="Poppins Light"/>
              <a:ea typeface="Poppins Light"/>
              <a:cs typeface="Poppins Light"/>
              <a:sym typeface="Poppins Light"/>
            </a:endParaRPr>
          </a:p>
        </p:txBody>
      </p:sp>
      <p:sp>
        <p:nvSpPr>
          <p:cNvPr id="142" name="Google Shape;142;p29"/>
          <p:cNvSpPr/>
          <p:nvPr/>
        </p:nvSpPr>
        <p:spPr>
          <a:xfrm>
            <a:off x="7123637" y="3600312"/>
            <a:ext cx="142200" cy="721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12D498"/>
              </a:highlight>
              <a:latin typeface="Poppins Light"/>
              <a:ea typeface="Poppins Light"/>
              <a:cs typeface="Poppins Light"/>
              <a:sym typeface="Poppins Light"/>
            </a:endParaRPr>
          </a:p>
        </p:txBody>
      </p:sp>
      <p:sp>
        <p:nvSpPr>
          <p:cNvPr id="143" name="Google Shape;143;p29"/>
          <p:cNvSpPr/>
          <p:nvPr/>
        </p:nvSpPr>
        <p:spPr>
          <a:xfrm rot="-5400000">
            <a:off x="6424925" y="3535131"/>
            <a:ext cx="172800" cy="893100"/>
          </a:xfrm>
          <a:prstGeom prst="rect">
            <a:avLst/>
          </a:prstGeom>
          <a:solidFill>
            <a:srgbClr val="12D4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12D498"/>
              </a:highlight>
              <a:latin typeface="Poppins Light"/>
              <a:ea typeface="Poppins Light"/>
              <a:cs typeface="Poppins Light"/>
              <a:sym typeface="Poppins Light"/>
            </a:endParaRPr>
          </a:p>
        </p:txBody>
      </p:sp>
      <p:sp>
        <p:nvSpPr>
          <p:cNvPr id="144" name="Google Shape;144;p29"/>
          <p:cNvSpPr/>
          <p:nvPr/>
        </p:nvSpPr>
        <p:spPr>
          <a:xfrm rot="-5400000">
            <a:off x="6424925" y="3240343"/>
            <a:ext cx="172800" cy="893100"/>
          </a:xfrm>
          <a:prstGeom prst="rect">
            <a:avLst/>
          </a:prstGeom>
          <a:solidFill>
            <a:srgbClr val="12D4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12D498"/>
              </a:highlight>
              <a:latin typeface="Poppins Light"/>
              <a:ea typeface="Poppins Light"/>
              <a:cs typeface="Poppins Light"/>
              <a:sym typeface="Poppins Light"/>
            </a:endParaRPr>
          </a:p>
        </p:txBody>
      </p:sp>
      <p:sp>
        <p:nvSpPr>
          <p:cNvPr id="145" name="Google Shape;145;p29"/>
          <p:cNvSpPr/>
          <p:nvPr/>
        </p:nvSpPr>
        <p:spPr>
          <a:xfrm rot="-4808815">
            <a:off x="6433996" y="2935511"/>
            <a:ext cx="173560" cy="890957"/>
          </a:xfrm>
          <a:prstGeom prst="rect">
            <a:avLst/>
          </a:prstGeom>
          <a:solidFill>
            <a:srgbClr val="12D4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12D498"/>
              </a:highlight>
              <a:latin typeface="Poppins Light"/>
              <a:ea typeface="Poppins Light"/>
              <a:cs typeface="Poppins Light"/>
              <a:sym typeface="Poppins Light"/>
            </a:endParaRPr>
          </a:p>
        </p:txBody>
      </p:sp>
      <p:sp>
        <p:nvSpPr>
          <p:cNvPr id="146" name="Google Shape;146;p29"/>
          <p:cNvSpPr/>
          <p:nvPr/>
        </p:nvSpPr>
        <p:spPr>
          <a:xfrm rot="-3761691">
            <a:off x="6518676" y="2616449"/>
            <a:ext cx="176575" cy="878105"/>
          </a:xfrm>
          <a:prstGeom prst="rect">
            <a:avLst/>
          </a:prstGeom>
          <a:solidFill>
            <a:srgbClr val="12D4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12D498"/>
              </a:highlight>
              <a:latin typeface="Poppins Light"/>
              <a:ea typeface="Poppins Light"/>
              <a:cs typeface="Poppins Light"/>
              <a:sym typeface="Poppins Light"/>
            </a:endParaRPr>
          </a:p>
        </p:txBody>
      </p:sp>
      <p:sp>
        <p:nvSpPr>
          <p:cNvPr id="147" name="Google Shape;147;p29"/>
          <p:cNvSpPr/>
          <p:nvPr/>
        </p:nvSpPr>
        <p:spPr>
          <a:xfrm rot="-2756351">
            <a:off x="6727413" y="2353439"/>
            <a:ext cx="181185" cy="856277"/>
          </a:xfrm>
          <a:prstGeom prst="rect">
            <a:avLst/>
          </a:prstGeom>
          <a:solidFill>
            <a:srgbClr val="12D4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12D498"/>
              </a:highlight>
              <a:latin typeface="Poppins Light"/>
              <a:ea typeface="Poppins Light"/>
              <a:cs typeface="Poppins Light"/>
              <a:sym typeface="Poppins Light"/>
            </a:endParaRPr>
          </a:p>
        </p:txBody>
      </p:sp>
      <p:sp>
        <p:nvSpPr>
          <p:cNvPr id="148" name="Google Shape;148;p29"/>
          <p:cNvSpPr/>
          <p:nvPr/>
        </p:nvSpPr>
        <p:spPr>
          <a:xfrm rot="-1187316">
            <a:off x="7745534" y="3165056"/>
            <a:ext cx="188746" cy="820085"/>
          </a:xfrm>
          <a:prstGeom prst="rect">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Light"/>
              <a:ea typeface="Poppins Light"/>
              <a:cs typeface="Poppins Light"/>
              <a:sym typeface="Poppins Light"/>
            </a:endParaRPr>
          </a:p>
        </p:txBody>
      </p:sp>
      <p:sp>
        <p:nvSpPr>
          <p:cNvPr id="149" name="Google Shape;149;p29"/>
          <p:cNvSpPr/>
          <p:nvPr/>
        </p:nvSpPr>
        <p:spPr>
          <a:xfrm rot="-6522884">
            <a:off x="8108904" y="4109492"/>
            <a:ext cx="174844" cy="885666"/>
          </a:xfrm>
          <a:prstGeom prst="rect">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Light"/>
              <a:ea typeface="Poppins Light"/>
              <a:cs typeface="Poppins Light"/>
              <a:sym typeface="Poppins Light"/>
            </a:endParaRPr>
          </a:p>
        </p:txBody>
      </p:sp>
      <p:sp>
        <p:nvSpPr>
          <p:cNvPr id="150" name="Google Shape;150;p29"/>
          <p:cNvSpPr/>
          <p:nvPr/>
        </p:nvSpPr>
        <p:spPr>
          <a:xfrm>
            <a:off x="5777700" y="3528462"/>
            <a:ext cx="142200" cy="721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12D498"/>
              </a:highlight>
              <a:latin typeface="Poppins Light"/>
              <a:ea typeface="Poppins Light"/>
              <a:cs typeface="Poppins Light"/>
              <a:sym typeface="Poppins Light"/>
            </a:endParaRPr>
          </a:p>
        </p:txBody>
      </p:sp>
      <p:pic>
        <p:nvPicPr>
          <p:cNvPr id="151" name="Google Shape;151;p29"/>
          <p:cNvPicPr preferRelativeResize="0"/>
          <p:nvPr/>
        </p:nvPicPr>
        <p:blipFill>
          <a:blip r:embed="rId3">
            <a:alphaModFix/>
          </a:blip>
          <a:stretch>
            <a:fillRect/>
          </a:stretch>
        </p:blipFill>
        <p:spPr>
          <a:xfrm>
            <a:off x="5517600" y="3924700"/>
            <a:ext cx="662400" cy="662400"/>
          </a:xfrm>
          <a:prstGeom prst="rect">
            <a:avLst/>
          </a:prstGeom>
          <a:noFill/>
          <a:ln>
            <a:noFill/>
          </a:ln>
        </p:spPr>
      </p:pic>
      <p:sp>
        <p:nvSpPr>
          <p:cNvPr id="152" name="Google Shape;152;p29"/>
          <p:cNvSpPr/>
          <p:nvPr/>
        </p:nvSpPr>
        <p:spPr>
          <a:xfrm>
            <a:off x="0" y="21800"/>
            <a:ext cx="9144000" cy="5143500"/>
          </a:xfrm>
          <a:prstGeom prst="rect">
            <a:avLst/>
          </a:prstGeom>
          <a:solidFill>
            <a:srgbClr val="2A3543">
              <a:alpha val="5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53" name="Google Shape;153;p29" title="spammer.gif"/>
          <p:cNvPicPr preferRelativeResize="0"/>
          <p:nvPr/>
        </p:nvPicPr>
        <p:blipFill rotWithShape="1">
          <a:blip r:embed="rId4">
            <a:alphaModFix/>
          </a:blip>
          <a:srcRect b="8144" l="20531" r="23857" t="11688"/>
          <a:stretch/>
        </p:blipFill>
        <p:spPr>
          <a:xfrm>
            <a:off x="2630200" y="1016574"/>
            <a:ext cx="3883600" cy="3153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0"/>
          <p:cNvSpPr txBox="1"/>
          <p:nvPr/>
        </p:nvSpPr>
        <p:spPr>
          <a:xfrm>
            <a:off x="812197" y="1049992"/>
            <a:ext cx="2745300" cy="807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Clr>
                <a:srgbClr val="000000"/>
              </a:buClr>
              <a:buFont typeface="Arial"/>
              <a:buNone/>
            </a:pPr>
            <a:r>
              <a:rPr lang="ko" sz="2600">
                <a:solidFill>
                  <a:srgbClr val="3F3F3F"/>
                </a:solidFill>
                <a:latin typeface="Montserrat ExtraBold"/>
                <a:ea typeface="Montserrat ExtraBold"/>
                <a:cs typeface="Montserrat ExtraBold"/>
                <a:sym typeface="Montserrat ExtraBold"/>
              </a:rPr>
              <a:t>Rate limiter</a:t>
            </a:r>
            <a:endParaRPr sz="2600">
              <a:solidFill>
                <a:srgbClr val="3F3F3F"/>
              </a:solidFill>
              <a:latin typeface="Montserrat ExtraBold"/>
              <a:ea typeface="Montserrat ExtraBold"/>
              <a:cs typeface="Montserrat ExtraBold"/>
              <a:sym typeface="Montserrat ExtraBold"/>
            </a:endParaRPr>
          </a:p>
          <a:p>
            <a:pPr indent="0" lvl="0" marL="0" marR="0" rtl="0" algn="l">
              <a:spcBef>
                <a:spcPts val="0"/>
              </a:spcBef>
              <a:spcAft>
                <a:spcPts val="0"/>
              </a:spcAft>
              <a:buNone/>
            </a:pPr>
            <a:r>
              <a:rPr lang="ko" sz="1600">
                <a:solidFill>
                  <a:srgbClr val="3F3F3F"/>
                </a:solidFill>
                <a:latin typeface="Montserrat"/>
                <a:ea typeface="Montserrat"/>
                <a:cs typeface="Montserrat"/>
                <a:sym typeface="Montserrat"/>
              </a:rPr>
              <a:t>(limiteur de débit)</a:t>
            </a:r>
            <a:endParaRPr sz="1600">
              <a:solidFill>
                <a:srgbClr val="3F3F3F"/>
              </a:solidFill>
              <a:latin typeface="Montserrat"/>
              <a:ea typeface="Montserrat"/>
              <a:cs typeface="Montserrat"/>
              <a:sym typeface="Montserrat"/>
            </a:endParaRPr>
          </a:p>
        </p:txBody>
      </p:sp>
      <p:sp>
        <p:nvSpPr>
          <p:cNvPr id="159" name="Google Shape;159;p30"/>
          <p:cNvSpPr txBox="1"/>
          <p:nvPr/>
        </p:nvSpPr>
        <p:spPr>
          <a:xfrm>
            <a:off x="3715350" y="1050000"/>
            <a:ext cx="4707000" cy="3387600"/>
          </a:xfrm>
          <a:prstGeom prst="rect">
            <a:avLst/>
          </a:prstGeom>
          <a:noFill/>
          <a:ln>
            <a:noFill/>
          </a:ln>
        </p:spPr>
        <p:txBody>
          <a:bodyPr anchorCtr="0" anchor="t" bIns="34275" lIns="68575" spcFirstLastPara="1" rIns="68575" wrap="square" tIns="34275">
            <a:noAutofit/>
          </a:bodyPr>
          <a:lstStyle/>
          <a:p>
            <a:pPr indent="0" lvl="0" marL="0" marR="0" rtl="0" algn="l">
              <a:lnSpc>
                <a:spcPct val="115000"/>
              </a:lnSpc>
              <a:spcBef>
                <a:spcPts val="0"/>
              </a:spcBef>
              <a:spcAft>
                <a:spcPts val="0"/>
              </a:spcAft>
              <a:buNone/>
            </a:pPr>
            <a:r>
              <a:rPr lang="ko" sz="1800">
                <a:solidFill>
                  <a:srgbClr val="3F3F3F"/>
                </a:solidFill>
                <a:latin typeface="Calibri"/>
                <a:ea typeface="Calibri"/>
                <a:cs typeface="Calibri"/>
                <a:sym typeface="Calibri"/>
              </a:rPr>
              <a:t>Mécanisme </a:t>
            </a:r>
            <a:r>
              <a:rPr b="1" lang="ko" sz="1800">
                <a:solidFill>
                  <a:srgbClr val="3F3F3F"/>
                </a:solidFill>
                <a:latin typeface="Calibri"/>
                <a:ea typeface="Calibri"/>
                <a:cs typeface="Calibri"/>
                <a:sym typeface="Calibri"/>
              </a:rPr>
              <a:t>limitant </a:t>
            </a:r>
            <a:r>
              <a:rPr lang="ko" sz="1800">
                <a:solidFill>
                  <a:srgbClr val="3F3F3F"/>
                </a:solidFill>
                <a:latin typeface="Calibri"/>
                <a:ea typeface="Calibri"/>
                <a:cs typeface="Calibri"/>
                <a:sym typeface="Calibri"/>
              </a:rPr>
              <a:t>la </a:t>
            </a:r>
            <a:r>
              <a:rPr b="1" lang="ko" sz="1800">
                <a:solidFill>
                  <a:srgbClr val="3F3F3F"/>
                </a:solidFill>
                <a:latin typeface="Calibri"/>
                <a:ea typeface="Calibri"/>
                <a:cs typeface="Calibri"/>
                <a:sym typeface="Calibri"/>
              </a:rPr>
              <a:t>fréquence </a:t>
            </a:r>
            <a:r>
              <a:rPr lang="ko" sz="1800">
                <a:solidFill>
                  <a:srgbClr val="3F3F3F"/>
                </a:solidFill>
                <a:latin typeface="Calibri"/>
                <a:ea typeface="Calibri"/>
                <a:cs typeface="Calibri"/>
                <a:sym typeface="Calibri"/>
              </a:rPr>
              <a:t>des </a:t>
            </a:r>
            <a:r>
              <a:rPr b="1" lang="ko" sz="1800">
                <a:solidFill>
                  <a:srgbClr val="3F3F3F"/>
                </a:solidFill>
                <a:latin typeface="Calibri"/>
                <a:ea typeface="Calibri"/>
                <a:cs typeface="Calibri"/>
                <a:sym typeface="Calibri"/>
              </a:rPr>
              <a:t>requêtes</a:t>
            </a:r>
            <a:r>
              <a:rPr lang="ko" sz="1800">
                <a:solidFill>
                  <a:srgbClr val="3F3F3F"/>
                </a:solidFill>
                <a:latin typeface="Calibri"/>
                <a:ea typeface="Calibri"/>
                <a:cs typeface="Calibri"/>
                <a:sym typeface="Calibri"/>
              </a:rPr>
              <a:t>.</a:t>
            </a:r>
            <a:endParaRPr sz="1800">
              <a:solidFill>
                <a:srgbClr val="3F3F3F"/>
              </a:solidFill>
              <a:latin typeface="Calibri"/>
              <a:ea typeface="Calibri"/>
              <a:cs typeface="Calibri"/>
              <a:sym typeface="Calibri"/>
            </a:endParaRPr>
          </a:p>
          <a:p>
            <a:pPr indent="0" lvl="0" marL="0" marR="0" rtl="0" algn="l">
              <a:lnSpc>
                <a:spcPct val="150000"/>
              </a:lnSpc>
              <a:spcBef>
                <a:spcPts val="0"/>
              </a:spcBef>
              <a:spcAft>
                <a:spcPts val="0"/>
              </a:spcAft>
              <a:buNone/>
            </a:pPr>
            <a:r>
              <a:t/>
            </a:r>
            <a:endParaRPr sz="800">
              <a:solidFill>
                <a:srgbClr val="3F3F3F"/>
              </a:solidFill>
              <a:latin typeface="Calibri"/>
              <a:ea typeface="Calibri"/>
              <a:cs typeface="Calibri"/>
              <a:sym typeface="Calibri"/>
            </a:endParaRPr>
          </a:p>
          <a:p>
            <a:pPr indent="-342900" lvl="0" marL="457200" marR="0" rtl="0" algn="l">
              <a:lnSpc>
                <a:spcPct val="150000"/>
              </a:lnSpc>
              <a:spcBef>
                <a:spcPts val="0"/>
              </a:spcBef>
              <a:spcAft>
                <a:spcPts val="0"/>
              </a:spcAft>
              <a:buClr>
                <a:srgbClr val="3F3F3F"/>
              </a:buClr>
              <a:buSzPts val="1800"/>
              <a:buFont typeface="Calibri"/>
              <a:buChar char="-"/>
            </a:pPr>
            <a:r>
              <a:rPr lang="ko" sz="1800">
                <a:solidFill>
                  <a:srgbClr val="3F3F3F"/>
                </a:solidFill>
                <a:latin typeface="Calibri"/>
                <a:ea typeface="Calibri"/>
                <a:cs typeface="Calibri"/>
                <a:sym typeface="Calibri"/>
              </a:rPr>
              <a:t>Entre le </a:t>
            </a:r>
            <a:r>
              <a:rPr b="1" lang="ko" sz="1800">
                <a:solidFill>
                  <a:srgbClr val="3F3F3F"/>
                </a:solidFill>
                <a:latin typeface="Calibri"/>
                <a:ea typeface="Calibri"/>
                <a:cs typeface="Calibri"/>
                <a:sym typeface="Calibri"/>
              </a:rPr>
              <a:t>client </a:t>
            </a:r>
            <a:r>
              <a:rPr lang="ko" sz="1800">
                <a:solidFill>
                  <a:srgbClr val="3F3F3F"/>
                </a:solidFill>
                <a:latin typeface="Calibri"/>
                <a:ea typeface="Calibri"/>
                <a:cs typeface="Calibri"/>
                <a:sym typeface="Calibri"/>
              </a:rPr>
              <a:t>et le </a:t>
            </a:r>
            <a:r>
              <a:rPr b="1" lang="ko" sz="1800">
                <a:solidFill>
                  <a:srgbClr val="3F3F3F"/>
                </a:solidFill>
                <a:latin typeface="Calibri"/>
                <a:ea typeface="Calibri"/>
                <a:cs typeface="Calibri"/>
                <a:sym typeface="Calibri"/>
              </a:rPr>
              <a:t>serveur </a:t>
            </a:r>
            <a:endParaRPr sz="1800">
              <a:solidFill>
                <a:srgbClr val="3F3F3F"/>
              </a:solidFill>
              <a:latin typeface="Calibri"/>
              <a:ea typeface="Calibri"/>
              <a:cs typeface="Calibri"/>
              <a:sym typeface="Calibri"/>
            </a:endParaRPr>
          </a:p>
          <a:p>
            <a:pPr indent="-342900" lvl="0" marL="457200" marR="0" rtl="0" algn="l">
              <a:lnSpc>
                <a:spcPct val="150000"/>
              </a:lnSpc>
              <a:spcBef>
                <a:spcPts val="0"/>
              </a:spcBef>
              <a:spcAft>
                <a:spcPts val="0"/>
              </a:spcAft>
              <a:buClr>
                <a:srgbClr val="3F3F3F"/>
              </a:buClr>
              <a:buSzPts val="1800"/>
              <a:buFont typeface="Calibri"/>
              <a:buChar char="-"/>
            </a:pPr>
            <a:r>
              <a:rPr lang="ko" sz="1800">
                <a:solidFill>
                  <a:srgbClr val="3F3F3F"/>
                </a:solidFill>
                <a:latin typeface="Calibri"/>
                <a:ea typeface="Calibri"/>
                <a:cs typeface="Calibri"/>
                <a:sym typeface="Calibri"/>
              </a:rPr>
              <a:t>Possède différentes </a:t>
            </a:r>
            <a:r>
              <a:rPr b="1" lang="ko" sz="1800">
                <a:solidFill>
                  <a:srgbClr val="3F3F3F"/>
                </a:solidFill>
                <a:latin typeface="Calibri"/>
                <a:ea typeface="Calibri"/>
                <a:cs typeface="Calibri"/>
                <a:sym typeface="Calibri"/>
              </a:rPr>
              <a:t>règles</a:t>
            </a:r>
            <a:endParaRPr b="1" sz="1800">
              <a:solidFill>
                <a:srgbClr val="3F3F3F"/>
              </a:solidFill>
              <a:latin typeface="Calibri"/>
              <a:ea typeface="Calibri"/>
              <a:cs typeface="Calibri"/>
              <a:sym typeface="Calibri"/>
            </a:endParaRPr>
          </a:p>
          <a:p>
            <a:pPr indent="-342900" lvl="0" marL="457200" marR="0" rtl="0" algn="l">
              <a:lnSpc>
                <a:spcPct val="150000"/>
              </a:lnSpc>
              <a:spcBef>
                <a:spcPts val="0"/>
              </a:spcBef>
              <a:spcAft>
                <a:spcPts val="0"/>
              </a:spcAft>
              <a:buClr>
                <a:srgbClr val="3F3F3F"/>
              </a:buClr>
              <a:buSzPts val="1800"/>
              <a:buFont typeface="Calibri"/>
              <a:buChar char="-"/>
            </a:pPr>
            <a:r>
              <a:rPr b="1" lang="ko" sz="1800">
                <a:solidFill>
                  <a:srgbClr val="3F3F3F"/>
                </a:solidFill>
                <a:latin typeface="Calibri"/>
                <a:ea typeface="Calibri"/>
                <a:cs typeface="Calibri"/>
                <a:sym typeface="Calibri"/>
              </a:rPr>
              <a:t>Rejette</a:t>
            </a:r>
            <a:r>
              <a:rPr b="1" lang="ko" sz="1800">
                <a:solidFill>
                  <a:srgbClr val="3F3F3F"/>
                </a:solidFill>
                <a:latin typeface="Calibri"/>
                <a:ea typeface="Calibri"/>
                <a:cs typeface="Calibri"/>
                <a:sym typeface="Calibri"/>
              </a:rPr>
              <a:t> </a:t>
            </a:r>
            <a:r>
              <a:rPr lang="ko" sz="1800">
                <a:solidFill>
                  <a:srgbClr val="3F3F3F"/>
                </a:solidFill>
                <a:latin typeface="Calibri"/>
                <a:ea typeface="Calibri"/>
                <a:cs typeface="Calibri"/>
                <a:sym typeface="Calibri"/>
              </a:rPr>
              <a:t>requêtes non autorisées</a:t>
            </a:r>
            <a:endParaRPr sz="1800">
              <a:solidFill>
                <a:srgbClr val="3F3F3F"/>
              </a:solidFill>
              <a:latin typeface="Calibri"/>
              <a:ea typeface="Calibri"/>
              <a:cs typeface="Calibri"/>
              <a:sym typeface="Calibri"/>
            </a:endParaRPr>
          </a:p>
          <a:p>
            <a:pPr indent="-342900" lvl="0" marL="457200" marR="0" rtl="0" algn="l">
              <a:lnSpc>
                <a:spcPct val="150000"/>
              </a:lnSpc>
              <a:spcBef>
                <a:spcPts val="0"/>
              </a:spcBef>
              <a:spcAft>
                <a:spcPts val="0"/>
              </a:spcAft>
              <a:buClr>
                <a:srgbClr val="3F3F3F"/>
              </a:buClr>
              <a:buSzPts val="1800"/>
              <a:buFont typeface="Calibri"/>
              <a:buChar char="-"/>
            </a:pPr>
            <a:r>
              <a:rPr lang="ko" sz="1800">
                <a:solidFill>
                  <a:srgbClr val="3F3F3F"/>
                </a:solidFill>
                <a:latin typeface="Calibri"/>
                <a:ea typeface="Calibri"/>
                <a:cs typeface="Calibri"/>
                <a:sym typeface="Calibri"/>
              </a:rPr>
              <a:t>Doit être </a:t>
            </a:r>
            <a:r>
              <a:rPr b="1" lang="ko" sz="1800">
                <a:solidFill>
                  <a:srgbClr val="3F3F3F"/>
                </a:solidFill>
                <a:latin typeface="Calibri"/>
                <a:ea typeface="Calibri"/>
                <a:cs typeface="Calibri"/>
                <a:sym typeface="Calibri"/>
              </a:rPr>
              <a:t>rapide</a:t>
            </a:r>
            <a:endParaRPr b="1" sz="1800">
              <a:solidFill>
                <a:srgbClr val="3F3F3F"/>
              </a:solidFill>
              <a:latin typeface="Calibri"/>
              <a:ea typeface="Calibri"/>
              <a:cs typeface="Calibri"/>
              <a:sym typeface="Calibri"/>
            </a:endParaRPr>
          </a:p>
        </p:txBody>
      </p:sp>
      <p:pic>
        <p:nvPicPr>
          <p:cNvPr id="160" name="Google Shape;160;p30"/>
          <p:cNvPicPr preferRelativeResize="0"/>
          <p:nvPr/>
        </p:nvPicPr>
        <p:blipFill rotWithShape="1">
          <a:blip r:embed="rId3">
            <a:alphaModFix/>
          </a:blip>
          <a:srcRect b="0" l="24690" r="24568" t="0"/>
          <a:stretch/>
        </p:blipFill>
        <p:spPr>
          <a:xfrm rot="-5400000">
            <a:off x="796600" y="2969400"/>
            <a:ext cx="2250000" cy="2218800"/>
          </a:xfrm>
          <a:prstGeom prst="flowChartDelay">
            <a:avLst/>
          </a:prstGeom>
          <a:noFill/>
          <a:ln>
            <a:noFill/>
          </a:ln>
        </p:spPr>
      </p:pic>
      <p:sp>
        <p:nvSpPr>
          <p:cNvPr id="161" name="Google Shape;161;p30"/>
          <p:cNvSpPr/>
          <p:nvPr/>
        </p:nvSpPr>
        <p:spPr>
          <a:xfrm>
            <a:off x="0" y="0"/>
            <a:ext cx="9144000" cy="5143500"/>
          </a:xfrm>
          <a:prstGeom prst="rect">
            <a:avLst/>
          </a:prstGeom>
          <a:solidFill>
            <a:srgbClr val="2A3543">
              <a:alpha val="5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2" name="Google Shape;162;p30" title="rate-limiter-sys-design-3.jpg"/>
          <p:cNvPicPr preferRelativeResize="0"/>
          <p:nvPr/>
        </p:nvPicPr>
        <p:blipFill>
          <a:blip r:embed="rId4">
            <a:alphaModFix/>
          </a:blip>
          <a:stretch>
            <a:fillRect/>
          </a:stretch>
        </p:blipFill>
        <p:spPr>
          <a:xfrm>
            <a:off x="1270898" y="714888"/>
            <a:ext cx="6602199" cy="3713725"/>
          </a:xfrm>
          <a:prstGeom prst="rect">
            <a:avLst/>
          </a:prstGeom>
          <a:noFill/>
          <a:ln>
            <a:noFill/>
          </a:ln>
        </p:spPr>
      </p:pic>
      <p:pic>
        <p:nvPicPr>
          <p:cNvPr id="163" name="Google Shape;163;p30"/>
          <p:cNvPicPr preferRelativeResize="0"/>
          <p:nvPr/>
        </p:nvPicPr>
        <p:blipFill>
          <a:blip r:embed="rId5">
            <a:alphaModFix/>
          </a:blip>
          <a:stretch>
            <a:fillRect/>
          </a:stretch>
        </p:blipFill>
        <p:spPr>
          <a:xfrm>
            <a:off x="3913350" y="650200"/>
            <a:ext cx="1317300" cy="1317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31"/>
          <p:cNvPicPr preferRelativeResize="0"/>
          <p:nvPr/>
        </p:nvPicPr>
        <p:blipFill>
          <a:blip r:embed="rId3">
            <a:alphaModFix/>
          </a:blip>
          <a:stretch>
            <a:fillRect/>
          </a:stretch>
        </p:blipFill>
        <p:spPr>
          <a:xfrm>
            <a:off x="3295650" y="-24411"/>
            <a:ext cx="2552699" cy="1595437"/>
          </a:xfrm>
          <a:prstGeom prst="rect">
            <a:avLst/>
          </a:prstGeom>
          <a:noFill/>
          <a:ln>
            <a:noFill/>
          </a:ln>
        </p:spPr>
      </p:pic>
      <p:sp>
        <p:nvSpPr>
          <p:cNvPr id="169" name="Google Shape;169;p31"/>
          <p:cNvSpPr txBox="1"/>
          <p:nvPr/>
        </p:nvSpPr>
        <p:spPr>
          <a:xfrm>
            <a:off x="0" y="0"/>
            <a:ext cx="3000000" cy="3540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Clr>
                <a:schemeClr val="dk1"/>
              </a:buClr>
              <a:buSzPts val="1100"/>
              <a:buChar char="●"/>
            </a:pPr>
            <a:r>
              <a:t/>
            </a:r>
            <a:endParaRPr b="1" sz="1100">
              <a:solidFill>
                <a:schemeClr val="dk1"/>
              </a:solidFill>
            </a:endParaRPr>
          </a:p>
        </p:txBody>
      </p:sp>
      <p:sp>
        <p:nvSpPr>
          <p:cNvPr id="170" name="Google Shape;170;p31"/>
          <p:cNvSpPr txBox="1"/>
          <p:nvPr/>
        </p:nvSpPr>
        <p:spPr>
          <a:xfrm>
            <a:off x="2294700" y="1671625"/>
            <a:ext cx="5890500" cy="3263400"/>
          </a:xfrm>
          <a:prstGeom prst="rect">
            <a:avLst/>
          </a:prstGeom>
          <a:noFill/>
          <a:ln>
            <a:noFill/>
          </a:ln>
        </p:spPr>
        <p:txBody>
          <a:bodyPr anchorCtr="0" anchor="t" bIns="34275" lIns="68575" spcFirstLastPara="1" rIns="68575" wrap="square" tIns="34275">
            <a:noAutofit/>
          </a:bodyPr>
          <a:lstStyle/>
          <a:p>
            <a:pPr indent="-342900" lvl="0" marL="457200" marR="0" rtl="0" algn="l">
              <a:lnSpc>
                <a:spcPct val="150000"/>
              </a:lnSpc>
              <a:spcBef>
                <a:spcPts val="0"/>
              </a:spcBef>
              <a:spcAft>
                <a:spcPts val="0"/>
              </a:spcAft>
              <a:buClr>
                <a:srgbClr val="3F3F3F"/>
              </a:buClr>
              <a:buSzPts val="1800"/>
              <a:buFont typeface="Calibri"/>
              <a:buChar char="-"/>
            </a:pPr>
            <a:r>
              <a:rPr lang="ko" sz="1800">
                <a:solidFill>
                  <a:srgbClr val="3F3F3F"/>
                </a:solidFill>
                <a:latin typeface="Calibri"/>
                <a:ea typeface="Calibri"/>
                <a:cs typeface="Calibri"/>
                <a:sym typeface="Calibri"/>
              </a:rPr>
              <a:t>Très </a:t>
            </a:r>
            <a:r>
              <a:rPr b="1" lang="ko" sz="1800">
                <a:solidFill>
                  <a:srgbClr val="3F3F3F"/>
                </a:solidFill>
                <a:latin typeface="Calibri"/>
                <a:ea typeface="Calibri"/>
                <a:cs typeface="Calibri"/>
                <a:sym typeface="Calibri"/>
              </a:rPr>
              <a:t>rapide </a:t>
            </a:r>
            <a:r>
              <a:rPr lang="ko" sz="1800">
                <a:solidFill>
                  <a:srgbClr val="3F3F3F"/>
                </a:solidFill>
                <a:latin typeface="Calibri"/>
                <a:ea typeface="Calibri"/>
                <a:cs typeface="Calibri"/>
                <a:sym typeface="Calibri"/>
              </a:rPr>
              <a:t>(en mémoire)</a:t>
            </a:r>
            <a:endParaRPr sz="1800">
              <a:solidFill>
                <a:srgbClr val="3F3F3F"/>
              </a:solidFill>
              <a:latin typeface="Calibri"/>
              <a:ea typeface="Calibri"/>
              <a:cs typeface="Calibri"/>
              <a:sym typeface="Calibri"/>
            </a:endParaRPr>
          </a:p>
          <a:p>
            <a:pPr indent="-342900" lvl="0" marL="457200" marR="0" rtl="0" algn="l">
              <a:lnSpc>
                <a:spcPct val="150000"/>
              </a:lnSpc>
              <a:spcBef>
                <a:spcPts val="0"/>
              </a:spcBef>
              <a:spcAft>
                <a:spcPts val="0"/>
              </a:spcAft>
              <a:buClr>
                <a:srgbClr val="3F3F3F"/>
              </a:buClr>
              <a:buSzPts val="1800"/>
              <a:buFont typeface="Calibri"/>
              <a:buChar char="-"/>
            </a:pPr>
            <a:r>
              <a:rPr lang="ko" sz="1800">
                <a:solidFill>
                  <a:srgbClr val="3F3F3F"/>
                </a:solidFill>
                <a:latin typeface="Calibri"/>
                <a:ea typeface="Calibri"/>
                <a:cs typeface="Calibri"/>
                <a:sym typeface="Calibri"/>
              </a:rPr>
              <a:t>Supporte les </a:t>
            </a:r>
            <a:r>
              <a:rPr b="1" lang="ko" sz="1800">
                <a:solidFill>
                  <a:srgbClr val="3F3F3F"/>
                </a:solidFill>
                <a:latin typeface="Calibri"/>
                <a:ea typeface="Calibri"/>
                <a:cs typeface="Calibri"/>
                <a:sym typeface="Calibri"/>
              </a:rPr>
              <a:t>opérations atomiques</a:t>
            </a:r>
            <a:endParaRPr b="1" sz="1800">
              <a:solidFill>
                <a:srgbClr val="3F3F3F"/>
              </a:solidFill>
              <a:latin typeface="Calibri"/>
              <a:ea typeface="Calibri"/>
              <a:cs typeface="Calibri"/>
              <a:sym typeface="Calibri"/>
            </a:endParaRPr>
          </a:p>
          <a:p>
            <a:pPr indent="-342900" lvl="0" marL="457200" marR="0" rtl="0" algn="l">
              <a:lnSpc>
                <a:spcPct val="150000"/>
              </a:lnSpc>
              <a:spcBef>
                <a:spcPts val="0"/>
              </a:spcBef>
              <a:spcAft>
                <a:spcPts val="0"/>
              </a:spcAft>
              <a:buClr>
                <a:srgbClr val="3F3F3F"/>
              </a:buClr>
              <a:buSzPts val="1800"/>
              <a:buFont typeface="Calibri"/>
              <a:buChar char="-"/>
            </a:pPr>
            <a:r>
              <a:rPr lang="ko" sz="1800">
                <a:solidFill>
                  <a:srgbClr val="3F3F3F"/>
                </a:solidFill>
                <a:latin typeface="Calibri"/>
                <a:ea typeface="Calibri"/>
                <a:cs typeface="Calibri"/>
                <a:sym typeface="Calibri"/>
              </a:rPr>
              <a:t>Peut </a:t>
            </a:r>
            <a:r>
              <a:rPr b="1" lang="ko" sz="1800">
                <a:solidFill>
                  <a:srgbClr val="3F3F3F"/>
                </a:solidFill>
                <a:latin typeface="Calibri"/>
                <a:ea typeface="Calibri"/>
                <a:cs typeface="Calibri"/>
                <a:sym typeface="Calibri"/>
              </a:rPr>
              <a:t>expire</a:t>
            </a:r>
            <a:r>
              <a:rPr b="1" lang="ko" sz="1800">
                <a:solidFill>
                  <a:srgbClr val="3F3F3F"/>
                </a:solidFill>
                <a:latin typeface="Calibri"/>
                <a:ea typeface="Calibri"/>
                <a:cs typeface="Calibri"/>
                <a:sym typeface="Calibri"/>
              </a:rPr>
              <a:t> automatiquement</a:t>
            </a:r>
            <a:r>
              <a:rPr lang="ko" sz="1800">
                <a:solidFill>
                  <a:srgbClr val="3F3F3F"/>
                </a:solidFill>
                <a:latin typeface="Calibri"/>
                <a:ea typeface="Calibri"/>
                <a:cs typeface="Calibri"/>
                <a:sym typeface="Calibri"/>
              </a:rPr>
              <a:t> les clés</a:t>
            </a:r>
            <a:endParaRPr sz="1800">
              <a:solidFill>
                <a:srgbClr val="3F3F3F"/>
              </a:solidFill>
              <a:latin typeface="Calibri"/>
              <a:ea typeface="Calibri"/>
              <a:cs typeface="Calibri"/>
              <a:sym typeface="Calibri"/>
            </a:endParaRPr>
          </a:p>
          <a:p>
            <a:pPr indent="-342900" lvl="0" marL="457200" marR="0" rtl="0" algn="l">
              <a:lnSpc>
                <a:spcPct val="150000"/>
              </a:lnSpc>
              <a:spcBef>
                <a:spcPts val="0"/>
              </a:spcBef>
              <a:spcAft>
                <a:spcPts val="0"/>
              </a:spcAft>
              <a:buClr>
                <a:srgbClr val="3F3F3F"/>
              </a:buClr>
              <a:buSzPts val="1800"/>
              <a:buFont typeface="Calibri"/>
              <a:buChar char="-"/>
            </a:pPr>
            <a:r>
              <a:rPr lang="ko" sz="1800">
                <a:solidFill>
                  <a:srgbClr val="3F3F3F"/>
                </a:solidFill>
                <a:latin typeface="Calibri"/>
                <a:ea typeface="Calibri"/>
                <a:cs typeface="Calibri"/>
                <a:sym typeface="Calibri"/>
              </a:rPr>
              <a:t>Largement </a:t>
            </a:r>
            <a:r>
              <a:rPr b="1" lang="ko" sz="1800">
                <a:solidFill>
                  <a:srgbClr val="3F3F3F"/>
                </a:solidFill>
                <a:latin typeface="Calibri"/>
                <a:ea typeface="Calibri"/>
                <a:cs typeface="Calibri"/>
                <a:sym typeface="Calibri"/>
              </a:rPr>
              <a:t>supporté</a:t>
            </a:r>
            <a:endParaRPr sz="1800">
              <a:solidFill>
                <a:srgbClr val="3F3F3F"/>
              </a:solidFill>
              <a:latin typeface="Calibri"/>
              <a:ea typeface="Calibri"/>
              <a:cs typeface="Calibri"/>
              <a:sym typeface="Calibri"/>
            </a:endParaRPr>
          </a:p>
          <a:p>
            <a:pPr indent="-342900" lvl="0" marL="457200" marR="0" rtl="0" algn="l">
              <a:lnSpc>
                <a:spcPct val="150000"/>
              </a:lnSpc>
              <a:spcBef>
                <a:spcPts val="0"/>
              </a:spcBef>
              <a:spcAft>
                <a:spcPts val="0"/>
              </a:spcAft>
              <a:buClr>
                <a:srgbClr val="3F3F3F"/>
              </a:buClr>
              <a:buSzPts val="1800"/>
              <a:buFont typeface="Calibri"/>
              <a:buChar char="-"/>
            </a:pPr>
            <a:r>
              <a:rPr b="1" lang="ko" sz="1800">
                <a:solidFill>
                  <a:srgbClr val="3F3F3F"/>
                </a:solidFill>
                <a:latin typeface="Calibri"/>
                <a:ea typeface="Calibri"/>
                <a:cs typeface="Calibri"/>
                <a:sym typeface="Calibri"/>
              </a:rPr>
              <a:t>Scalable</a:t>
            </a:r>
            <a:endParaRPr b="1" sz="1800">
              <a:solidFill>
                <a:srgbClr val="3F3F3F"/>
              </a:solidFill>
              <a:latin typeface="Calibri"/>
              <a:ea typeface="Calibri"/>
              <a:cs typeface="Calibri"/>
              <a:sym typeface="Calibri"/>
            </a:endParaRPr>
          </a:p>
        </p:txBody>
      </p:sp>
      <p:pic>
        <p:nvPicPr>
          <p:cNvPr id="171" name="Google Shape;171;p31"/>
          <p:cNvPicPr preferRelativeResize="0"/>
          <p:nvPr/>
        </p:nvPicPr>
        <p:blipFill>
          <a:blip r:embed="rId4">
            <a:alphaModFix/>
          </a:blip>
          <a:stretch>
            <a:fillRect/>
          </a:stretch>
        </p:blipFill>
        <p:spPr>
          <a:xfrm>
            <a:off x="2221675" y="0"/>
            <a:ext cx="4700640" cy="5143499"/>
          </a:xfrm>
          <a:prstGeom prst="rect">
            <a:avLst/>
          </a:prstGeom>
          <a:noFill/>
          <a:ln>
            <a:noFill/>
          </a:ln>
        </p:spPr>
      </p:pic>
      <p:sp>
        <p:nvSpPr>
          <p:cNvPr id="172" name="Google Shape;172;p31"/>
          <p:cNvSpPr/>
          <p:nvPr/>
        </p:nvSpPr>
        <p:spPr>
          <a:xfrm>
            <a:off x="2665800" y="1671625"/>
            <a:ext cx="1359900" cy="504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 name="Google Shape;173;p31"/>
          <p:cNvSpPr/>
          <p:nvPr/>
        </p:nvSpPr>
        <p:spPr>
          <a:xfrm>
            <a:off x="4498275" y="1499675"/>
            <a:ext cx="2286000" cy="749700"/>
          </a:xfrm>
          <a:prstGeom prst="rect">
            <a:avLst/>
          </a:prstGeom>
          <a:solidFill>
            <a:srgbClr val="21212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4" name="Google Shape;174;p31"/>
          <p:cNvSpPr/>
          <p:nvPr/>
        </p:nvSpPr>
        <p:spPr>
          <a:xfrm>
            <a:off x="5050125" y="2249375"/>
            <a:ext cx="1672800" cy="749700"/>
          </a:xfrm>
          <a:prstGeom prst="rect">
            <a:avLst/>
          </a:prstGeom>
          <a:solidFill>
            <a:srgbClr val="21212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4"/>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2"/>
          <p:cNvSpPr/>
          <p:nvPr/>
        </p:nvSpPr>
        <p:spPr>
          <a:xfrm>
            <a:off x="1470104" y="298150"/>
            <a:ext cx="6591900" cy="314400"/>
          </a:xfrm>
          <a:prstGeom prst="roundRect">
            <a:avLst>
              <a:gd fmla="val 16667" name="adj"/>
            </a:avLst>
          </a:prstGeom>
          <a:solidFill>
            <a:srgbClr val="12D498"/>
          </a:solidFill>
          <a:ln>
            <a:noFill/>
          </a:ln>
        </p:spPr>
        <p:txBody>
          <a:bodyPr anchorCtr="1" anchor="ctr" bIns="27000" lIns="135000" spcFirstLastPara="1" rIns="135000" wrap="square" tIns="27000">
            <a:noAutofit/>
          </a:bodyPr>
          <a:lstStyle/>
          <a:p>
            <a:pPr indent="0" lvl="0" marL="0" marR="0" rtl="0" algn="l">
              <a:spcBef>
                <a:spcPts val="0"/>
              </a:spcBef>
              <a:spcAft>
                <a:spcPts val="0"/>
              </a:spcAft>
              <a:buNone/>
            </a:pPr>
            <a:r>
              <a:rPr lang="ko" sz="1800">
                <a:solidFill>
                  <a:schemeClr val="lt1"/>
                </a:solidFill>
                <a:latin typeface="Montserrat ExtraBold"/>
                <a:ea typeface="Montserrat ExtraBold"/>
                <a:cs typeface="Montserrat ExtraBold"/>
                <a:sym typeface="Montserrat ExtraBold"/>
              </a:rPr>
              <a:t>Rate limiting</a:t>
            </a:r>
            <a:endParaRPr sz="1800">
              <a:solidFill>
                <a:schemeClr val="lt1"/>
              </a:solidFill>
              <a:latin typeface="Montserrat ExtraBold"/>
              <a:ea typeface="Montserrat ExtraBold"/>
              <a:cs typeface="Montserrat ExtraBold"/>
              <a:sym typeface="Montserrat ExtraBold"/>
            </a:endParaRPr>
          </a:p>
        </p:txBody>
      </p:sp>
      <p:sp>
        <p:nvSpPr>
          <p:cNvPr id="180" name="Google Shape;180;p32"/>
          <p:cNvSpPr/>
          <p:nvPr/>
        </p:nvSpPr>
        <p:spPr>
          <a:xfrm>
            <a:off x="1511250" y="654200"/>
            <a:ext cx="6509400" cy="1011000"/>
          </a:xfrm>
          <a:prstGeom prst="roundRect">
            <a:avLst>
              <a:gd fmla="val 4536" name="adj"/>
            </a:avLst>
          </a:prstGeom>
          <a:noFill/>
          <a:ln cap="flat" cmpd="sng" w="19050">
            <a:solidFill>
              <a:srgbClr val="D8D8D8"/>
            </a:solidFill>
            <a:prstDash val="solid"/>
            <a:miter lim="8000"/>
            <a:headEnd len="sm" w="sm" type="none"/>
            <a:tailEnd len="sm" w="sm" type="none"/>
          </a:ln>
        </p:spPr>
        <p:txBody>
          <a:bodyPr anchorCtr="0" anchor="t" bIns="135000" lIns="135000" spcFirstLastPara="1" rIns="135000" wrap="square" tIns="135000">
            <a:noAutofit/>
          </a:bodyPr>
          <a:lstStyle/>
          <a:p>
            <a:pPr indent="0" lvl="0" marL="0" marR="0" rtl="0" algn="l">
              <a:lnSpc>
                <a:spcPct val="150000"/>
              </a:lnSpc>
              <a:spcBef>
                <a:spcPts val="0"/>
              </a:spcBef>
              <a:spcAft>
                <a:spcPts val="0"/>
              </a:spcAft>
              <a:buNone/>
            </a:pPr>
            <a:r>
              <a:rPr b="1" lang="ko" sz="1600">
                <a:solidFill>
                  <a:srgbClr val="3F3F3F"/>
                </a:solidFill>
                <a:latin typeface="Calibri"/>
                <a:ea typeface="Calibri"/>
                <a:cs typeface="Calibri"/>
                <a:sym typeface="Calibri"/>
              </a:rPr>
              <a:t>Limite stricte</a:t>
            </a:r>
            <a:r>
              <a:rPr lang="ko" sz="1600">
                <a:solidFill>
                  <a:srgbClr val="3F3F3F"/>
                </a:solidFill>
                <a:latin typeface="Calibri"/>
                <a:ea typeface="Calibri"/>
                <a:cs typeface="Calibri"/>
                <a:sym typeface="Calibri"/>
              </a:rPr>
              <a:t> du </a:t>
            </a:r>
            <a:r>
              <a:rPr b="1" lang="ko" sz="1600">
                <a:solidFill>
                  <a:srgbClr val="3F3F3F"/>
                </a:solidFill>
                <a:latin typeface="Calibri"/>
                <a:ea typeface="Calibri"/>
                <a:cs typeface="Calibri"/>
                <a:sym typeface="Calibri"/>
              </a:rPr>
              <a:t>nombre de requêtes</a:t>
            </a:r>
            <a:r>
              <a:rPr lang="ko" sz="1600">
                <a:solidFill>
                  <a:srgbClr val="3F3F3F"/>
                </a:solidFill>
                <a:latin typeface="Calibri"/>
                <a:ea typeface="Calibri"/>
                <a:cs typeface="Calibri"/>
                <a:sym typeface="Calibri"/>
              </a:rPr>
              <a:t> sur une période donnée</a:t>
            </a:r>
            <a:endParaRPr sz="1600">
              <a:solidFill>
                <a:srgbClr val="3F3F3F"/>
              </a:solidFill>
              <a:latin typeface="Calibri"/>
              <a:ea typeface="Calibri"/>
              <a:cs typeface="Calibri"/>
              <a:sym typeface="Calibri"/>
            </a:endParaRPr>
          </a:p>
          <a:p>
            <a:pPr indent="0" lvl="0" marL="0" marR="0" rtl="0" algn="l">
              <a:lnSpc>
                <a:spcPct val="150000"/>
              </a:lnSpc>
              <a:spcBef>
                <a:spcPts val="0"/>
              </a:spcBef>
              <a:spcAft>
                <a:spcPts val="0"/>
              </a:spcAft>
              <a:buNone/>
            </a:pPr>
            <a:r>
              <a:rPr lang="ko" sz="1600">
                <a:solidFill>
                  <a:srgbClr val="3F3F3F"/>
                </a:solidFill>
                <a:latin typeface="Calibri"/>
                <a:ea typeface="Calibri"/>
                <a:cs typeface="Calibri"/>
                <a:sym typeface="Calibri"/>
              </a:rPr>
              <a:t>Ex: 100 requêtes/min autorisées -&gt; la 101ᵉ est rejetée</a:t>
            </a:r>
            <a:endParaRPr sz="1600">
              <a:solidFill>
                <a:srgbClr val="3F3F3F"/>
              </a:solidFill>
              <a:latin typeface="Calibri"/>
              <a:ea typeface="Calibri"/>
              <a:cs typeface="Calibri"/>
              <a:sym typeface="Calibri"/>
            </a:endParaRPr>
          </a:p>
        </p:txBody>
      </p:sp>
      <p:sp>
        <p:nvSpPr>
          <p:cNvPr id="181" name="Google Shape;181;p32"/>
          <p:cNvSpPr txBox="1"/>
          <p:nvPr/>
        </p:nvSpPr>
        <p:spPr>
          <a:xfrm rot="-5400000">
            <a:off x="-833500" y="2414550"/>
            <a:ext cx="3525300" cy="314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ko" sz="1800">
                <a:solidFill>
                  <a:srgbClr val="3F3F3F"/>
                </a:solidFill>
                <a:latin typeface="Montserrat ExtraBold"/>
                <a:ea typeface="Montserrat ExtraBold"/>
                <a:cs typeface="Montserrat ExtraBold"/>
                <a:sym typeface="Montserrat ExtraBold"/>
              </a:rPr>
              <a:t>Régulation au frontend</a:t>
            </a:r>
            <a:endParaRPr sz="1800">
              <a:solidFill>
                <a:srgbClr val="3F3F3F"/>
              </a:solidFill>
              <a:latin typeface="Montserrat ExtraBold"/>
              <a:ea typeface="Montserrat ExtraBold"/>
              <a:cs typeface="Montserrat ExtraBold"/>
              <a:sym typeface="Montserrat ExtraBold"/>
            </a:endParaRPr>
          </a:p>
        </p:txBody>
      </p:sp>
      <p:sp>
        <p:nvSpPr>
          <p:cNvPr id="182" name="Google Shape;182;p32"/>
          <p:cNvSpPr/>
          <p:nvPr/>
        </p:nvSpPr>
        <p:spPr>
          <a:xfrm>
            <a:off x="1470104" y="1888225"/>
            <a:ext cx="6591900" cy="314400"/>
          </a:xfrm>
          <a:prstGeom prst="roundRect">
            <a:avLst>
              <a:gd fmla="val 16667" name="adj"/>
            </a:avLst>
          </a:prstGeom>
          <a:solidFill>
            <a:srgbClr val="12D498"/>
          </a:solidFill>
          <a:ln>
            <a:noFill/>
          </a:ln>
        </p:spPr>
        <p:txBody>
          <a:bodyPr anchorCtr="1" anchor="ctr" bIns="27000" lIns="135000" spcFirstLastPara="1" rIns="135000" wrap="square" tIns="27000">
            <a:noAutofit/>
          </a:bodyPr>
          <a:lstStyle/>
          <a:p>
            <a:pPr indent="0" lvl="0" marL="0" rtl="0" algn="l">
              <a:spcBef>
                <a:spcPts val="0"/>
              </a:spcBef>
              <a:spcAft>
                <a:spcPts val="0"/>
              </a:spcAft>
              <a:buClr>
                <a:schemeClr val="dk1"/>
              </a:buClr>
              <a:buFont typeface="Arial"/>
              <a:buNone/>
            </a:pPr>
            <a:r>
              <a:rPr lang="ko" sz="1800">
                <a:solidFill>
                  <a:schemeClr val="lt1"/>
                </a:solidFill>
                <a:latin typeface="Montserrat ExtraBold"/>
                <a:ea typeface="Montserrat ExtraBold"/>
                <a:cs typeface="Montserrat ExtraBold"/>
                <a:sym typeface="Montserrat ExtraBold"/>
              </a:rPr>
              <a:t>Throttling</a:t>
            </a:r>
            <a:endParaRPr sz="1800">
              <a:solidFill>
                <a:schemeClr val="lt1"/>
              </a:solidFill>
              <a:latin typeface="Montserrat ExtraBold"/>
              <a:ea typeface="Montserrat ExtraBold"/>
              <a:cs typeface="Montserrat ExtraBold"/>
              <a:sym typeface="Montserrat ExtraBold"/>
            </a:endParaRPr>
          </a:p>
        </p:txBody>
      </p:sp>
      <p:sp>
        <p:nvSpPr>
          <p:cNvPr id="183" name="Google Shape;183;p32"/>
          <p:cNvSpPr/>
          <p:nvPr/>
        </p:nvSpPr>
        <p:spPr>
          <a:xfrm>
            <a:off x="1511250" y="2244275"/>
            <a:ext cx="6509400" cy="1011000"/>
          </a:xfrm>
          <a:prstGeom prst="roundRect">
            <a:avLst>
              <a:gd fmla="val 4536" name="adj"/>
            </a:avLst>
          </a:prstGeom>
          <a:noFill/>
          <a:ln cap="flat" cmpd="sng" w="19050">
            <a:solidFill>
              <a:srgbClr val="D8D8D8"/>
            </a:solidFill>
            <a:prstDash val="solid"/>
            <a:miter lim="8000"/>
            <a:headEnd len="sm" w="sm" type="none"/>
            <a:tailEnd len="sm" w="sm" type="none"/>
          </a:ln>
        </p:spPr>
        <p:txBody>
          <a:bodyPr anchorCtr="0" anchor="t" bIns="135000" lIns="135000" spcFirstLastPara="1" rIns="135000" wrap="square" tIns="135000">
            <a:noAutofit/>
          </a:bodyPr>
          <a:lstStyle/>
          <a:p>
            <a:pPr indent="0" lvl="0" marL="0" rtl="0" algn="l">
              <a:lnSpc>
                <a:spcPct val="150000"/>
              </a:lnSpc>
              <a:spcBef>
                <a:spcPts val="0"/>
              </a:spcBef>
              <a:spcAft>
                <a:spcPts val="0"/>
              </a:spcAft>
              <a:buClr>
                <a:schemeClr val="dk1"/>
              </a:buClr>
              <a:buSzPts val="1100"/>
              <a:buFont typeface="Arial"/>
              <a:buNone/>
            </a:pPr>
            <a:r>
              <a:rPr b="1" lang="ko" sz="1600">
                <a:solidFill>
                  <a:srgbClr val="3F3F3F"/>
                </a:solidFill>
                <a:latin typeface="Calibri"/>
                <a:ea typeface="Calibri"/>
                <a:cs typeface="Calibri"/>
                <a:sym typeface="Calibri"/>
              </a:rPr>
              <a:t>Contrôle </a:t>
            </a:r>
            <a:r>
              <a:rPr lang="ko" sz="1600">
                <a:solidFill>
                  <a:srgbClr val="3F3F3F"/>
                </a:solidFill>
                <a:latin typeface="Calibri"/>
                <a:ea typeface="Calibri"/>
                <a:cs typeface="Calibri"/>
                <a:sym typeface="Calibri"/>
              </a:rPr>
              <a:t>du </a:t>
            </a:r>
            <a:r>
              <a:rPr b="1" lang="ko" sz="1600">
                <a:solidFill>
                  <a:srgbClr val="3F3F3F"/>
                </a:solidFill>
                <a:latin typeface="Calibri"/>
                <a:ea typeface="Calibri"/>
                <a:cs typeface="Calibri"/>
                <a:sym typeface="Calibri"/>
              </a:rPr>
              <a:t>flux</a:t>
            </a:r>
            <a:r>
              <a:rPr lang="ko" sz="1600">
                <a:solidFill>
                  <a:srgbClr val="3F3F3F"/>
                </a:solidFill>
                <a:latin typeface="Calibri"/>
                <a:ea typeface="Calibri"/>
                <a:cs typeface="Calibri"/>
                <a:sym typeface="Calibri"/>
              </a:rPr>
              <a:t> en </a:t>
            </a:r>
            <a:r>
              <a:rPr b="1" lang="ko" sz="1600">
                <a:solidFill>
                  <a:srgbClr val="3F3F3F"/>
                </a:solidFill>
                <a:latin typeface="Calibri"/>
                <a:ea typeface="Calibri"/>
                <a:cs typeface="Calibri"/>
                <a:sym typeface="Calibri"/>
              </a:rPr>
              <a:t>ralentissant </a:t>
            </a:r>
            <a:r>
              <a:rPr lang="ko" sz="1600">
                <a:solidFill>
                  <a:srgbClr val="3F3F3F"/>
                </a:solidFill>
                <a:latin typeface="Calibri"/>
                <a:ea typeface="Calibri"/>
                <a:cs typeface="Calibri"/>
                <a:sym typeface="Calibri"/>
              </a:rPr>
              <a:t>les requêtes au lieu de les bloquer</a:t>
            </a:r>
            <a:endParaRPr sz="1600">
              <a:solidFill>
                <a:srgbClr val="3F3F3F"/>
              </a:solidFill>
              <a:latin typeface="Calibri"/>
              <a:ea typeface="Calibri"/>
              <a:cs typeface="Calibri"/>
              <a:sym typeface="Calibri"/>
            </a:endParaRPr>
          </a:p>
          <a:p>
            <a:pPr indent="0" lvl="0" marL="0" rtl="0" algn="l">
              <a:lnSpc>
                <a:spcPct val="150000"/>
              </a:lnSpc>
              <a:spcBef>
                <a:spcPts val="0"/>
              </a:spcBef>
              <a:spcAft>
                <a:spcPts val="0"/>
              </a:spcAft>
              <a:buClr>
                <a:schemeClr val="dk1"/>
              </a:buClr>
              <a:buSzPts val="1100"/>
              <a:buFont typeface="Arial"/>
              <a:buNone/>
            </a:pPr>
            <a:r>
              <a:rPr lang="ko" sz="1600">
                <a:solidFill>
                  <a:srgbClr val="3F3F3F"/>
                </a:solidFill>
                <a:latin typeface="Calibri"/>
                <a:ea typeface="Calibri"/>
                <a:cs typeface="Calibri"/>
                <a:sym typeface="Calibri"/>
              </a:rPr>
              <a:t>Ex: 1 requête/sec autorisée → les suivantes sont ralenties</a:t>
            </a:r>
            <a:endParaRPr sz="1600">
              <a:solidFill>
                <a:srgbClr val="3F3F3F"/>
              </a:solidFill>
              <a:latin typeface="Calibri"/>
              <a:ea typeface="Calibri"/>
              <a:cs typeface="Calibri"/>
              <a:sym typeface="Calibri"/>
            </a:endParaRPr>
          </a:p>
          <a:p>
            <a:pPr indent="0" lvl="0" marL="0" marR="0" rtl="0" algn="l">
              <a:lnSpc>
                <a:spcPct val="150000"/>
              </a:lnSpc>
              <a:spcBef>
                <a:spcPts val="0"/>
              </a:spcBef>
              <a:spcAft>
                <a:spcPts val="0"/>
              </a:spcAft>
              <a:buNone/>
            </a:pPr>
            <a:r>
              <a:t/>
            </a:r>
            <a:endParaRPr b="1" sz="1600">
              <a:solidFill>
                <a:srgbClr val="3F3F3F"/>
              </a:solidFill>
              <a:latin typeface="Calibri"/>
              <a:ea typeface="Calibri"/>
              <a:cs typeface="Calibri"/>
              <a:sym typeface="Calibri"/>
            </a:endParaRPr>
          </a:p>
        </p:txBody>
      </p:sp>
      <p:sp>
        <p:nvSpPr>
          <p:cNvPr id="184" name="Google Shape;184;p32"/>
          <p:cNvSpPr/>
          <p:nvPr/>
        </p:nvSpPr>
        <p:spPr>
          <a:xfrm>
            <a:off x="1470004" y="3478300"/>
            <a:ext cx="6591900" cy="314400"/>
          </a:xfrm>
          <a:prstGeom prst="roundRect">
            <a:avLst>
              <a:gd fmla="val 16667" name="adj"/>
            </a:avLst>
          </a:prstGeom>
          <a:solidFill>
            <a:srgbClr val="12D498"/>
          </a:solidFill>
          <a:ln>
            <a:noFill/>
          </a:ln>
        </p:spPr>
        <p:txBody>
          <a:bodyPr anchorCtr="1" anchor="ctr" bIns="27000" lIns="135000" spcFirstLastPara="1" rIns="135000" wrap="square" tIns="27000">
            <a:noAutofit/>
          </a:bodyPr>
          <a:lstStyle/>
          <a:p>
            <a:pPr indent="0" lvl="0" marL="0" rtl="0" algn="l">
              <a:spcBef>
                <a:spcPts val="0"/>
              </a:spcBef>
              <a:spcAft>
                <a:spcPts val="0"/>
              </a:spcAft>
              <a:buNone/>
            </a:pPr>
            <a:r>
              <a:rPr lang="ko" sz="1800">
                <a:solidFill>
                  <a:schemeClr val="lt1"/>
                </a:solidFill>
                <a:latin typeface="Montserrat ExtraBold"/>
                <a:ea typeface="Montserrat ExtraBold"/>
                <a:cs typeface="Montserrat ExtraBold"/>
                <a:sym typeface="Montserrat ExtraBold"/>
              </a:rPr>
              <a:t>Debounce</a:t>
            </a:r>
            <a:endParaRPr sz="1800">
              <a:solidFill>
                <a:schemeClr val="lt1"/>
              </a:solidFill>
              <a:latin typeface="Montserrat ExtraBold"/>
              <a:ea typeface="Montserrat ExtraBold"/>
              <a:cs typeface="Montserrat ExtraBold"/>
              <a:sym typeface="Montserrat ExtraBold"/>
            </a:endParaRPr>
          </a:p>
        </p:txBody>
      </p:sp>
      <p:sp>
        <p:nvSpPr>
          <p:cNvPr id="185" name="Google Shape;185;p32"/>
          <p:cNvSpPr/>
          <p:nvPr/>
        </p:nvSpPr>
        <p:spPr>
          <a:xfrm>
            <a:off x="1511150" y="3834350"/>
            <a:ext cx="6509400" cy="1011000"/>
          </a:xfrm>
          <a:prstGeom prst="roundRect">
            <a:avLst>
              <a:gd fmla="val 4536" name="adj"/>
            </a:avLst>
          </a:prstGeom>
          <a:noFill/>
          <a:ln cap="flat" cmpd="sng" w="19050">
            <a:solidFill>
              <a:srgbClr val="D8D8D8"/>
            </a:solidFill>
            <a:prstDash val="solid"/>
            <a:miter lim="8000"/>
            <a:headEnd len="sm" w="sm" type="none"/>
            <a:tailEnd len="sm" w="sm" type="none"/>
          </a:ln>
        </p:spPr>
        <p:txBody>
          <a:bodyPr anchorCtr="0" anchor="t" bIns="135000" lIns="135000" spcFirstLastPara="1" rIns="135000" wrap="square" tIns="135000">
            <a:noAutofit/>
          </a:bodyPr>
          <a:lstStyle/>
          <a:p>
            <a:pPr indent="0" lvl="0" marL="0" rtl="0" algn="l">
              <a:lnSpc>
                <a:spcPct val="150000"/>
              </a:lnSpc>
              <a:spcBef>
                <a:spcPts val="0"/>
              </a:spcBef>
              <a:spcAft>
                <a:spcPts val="0"/>
              </a:spcAft>
              <a:buClr>
                <a:schemeClr val="dk1"/>
              </a:buClr>
              <a:buSzPts val="1100"/>
              <a:buFont typeface="Arial"/>
              <a:buNone/>
            </a:pPr>
            <a:r>
              <a:rPr b="1" lang="ko" sz="1600">
                <a:solidFill>
                  <a:srgbClr val="3F3F3F"/>
                </a:solidFill>
                <a:latin typeface="Calibri"/>
                <a:ea typeface="Calibri"/>
                <a:cs typeface="Calibri"/>
                <a:sym typeface="Calibri"/>
              </a:rPr>
              <a:t>Empêche </a:t>
            </a:r>
            <a:r>
              <a:rPr lang="ko" sz="1600">
                <a:solidFill>
                  <a:srgbClr val="3F3F3F"/>
                </a:solidFill>
                <a:latin typeface="Calibri"/>
                <a:ea typeface="Calibri"/>
                <a:cs typeface="Calibri"/>
                <a:sym typeface="Calibri"/>
              </a:rPr>
              <a:t>l’</a:t>
            </a:r>
            <a:r>
              <a:rPr b="1" lang="ko" sz="1600">
                <a:solidFill>
                  <a:srgbClr val="3F3F3F"/>
                </a:solidFill>
                <a:latin typeface="Calibri"/>
                <a:ea typeface="Calibri"/>
                <a:cs typeface="Calibri"/>
                <a:sym typeface="Calibri"/>
              </a:rPr>
              <a:t>exécution</a:t>
            </a:r>
            <a:r>
              <a:rPr lang="ko" sz="1600">
                <a:solidFill>
                  <a:srgbClr val="3F3F3F"/>
                </a:solidFill>
                <a:latin typeface="Calibri"/>
                <a:ea typeface="Calibri"/>
                <a:cs typeface="Calibri"/>
                <a:sym typeface="Calibri"/>
              </a:rPr>
              <a:t> trop </a:t>
            </a:r>
            <a:r>
              <a:rPr b="1" lang="ko" sz="1600">
                <a:solidFill>
                  <a:srgbClr val="3F3F3F"/>
                </a:solidFill>
                <a:latin typeface="Calibri"/>
                <a:ea typeface="Calibri"/>
                <a:cs typeface="Calibri"/>
                <a:sym typeface="Calibri"/>
              </a:rPr>
              <a:t>fréquente </a:t>
            </a:r>
            <a:r>
              <a:rPr lang="ko" sz="1600">
                <a:solidFill>
                  <a:srgbClr val="3F3F3F"/>
                </a:solidFill>
                <a:latin typeface="Calibri"/>
                <a:ea typeface="Calibri"/>
                <a:cs typeface="Calibri"/>
                <a:sym typeface="Calibri"/>
              </a:rPr>
              <a:t>d’une fonction</a:t>
            </a:r>
            <a:endParaRPr sz="1600">
              <a:solidFill>
                <a:srgbClr val="3F3F3F"/>
              </a:solidFill>
              <a:latin typeface="Calibri"/>
              <a:ea typeface="Calibri"/>
              <a:cs typeface="Calibri"/>
              <a:sym typeface="Calibri"/>
            </a:endParaRPr>
          </a:p>
          <a:p>
            <a:pPr indent="0" lvl="0" marL="0" rtl="0" algn="l">
              <a:lnSpc>
                <a:spcPct val="150000"/>
              </a:lnSpc>
              <a:spcBef>
                <a:spcPts val="0"/>
              </a:spcBef>
              <a:spcAft>
                <a:spcPts val="0"/>
              </a:spcAft>
              <a:buClr>
                <a:schemeClr val="dk1"/>
              </a:buClr>
              <a:buSzPts val="1100"/>
              <a:buFont typeface="Arial"/>
              <a:buNone/>
            </a:pPr>
            <a:r>
              <a:rPr lang="ko" sz="1600">
                <a:solidFill>
                  <a:srgbClr val="3F3F3F"/>
                </a:solidFill>
                <a:latin typeface="Calibri"/>
                <a:ea typeface="Calibri"/>
                <a:cs typeface="Calibri"/>
                <a:sym typeface="Calibri"/>
              </a:rPr>
              <a:t>Ex: Attendre 300 ms après un saisie → lancer la recherche</a:t>
            </a:r>
            <a:endParaRPr sz="1600">
              <a:solidFill>
                <a:srgbClr val="3F3F3F"/>
              </a:solidFill>
              <a:latin typeface="Calibri"/>
              <a:ea typeface="Calibri"/>
              <a:cs typeface="Calibri"/>
              <a:sym typeface="Calibri"/>
            </a:endParaRPr>
          </a:p>
          <a:p>
            <a:pPr indent="0" lvl="0" marL="0" marR="0" rtl="0" algn="l">
              <a:lnSpc>
                <a:spcPct val="150000"/>
              </a:lnSpc>
              <a:spcBef>
                <a:spcPts val="0"/>
              </a:spcBef>
              <a:spcAft>
                <a:spcPts val="0"/>
              </a:spcAft>
              <a:buNone/>
            </a:pPr>
            <a:r>
              <a:t/>
            </a:r>
            <a:endParaRPr b="1" sz="1600">
              <a:solidFill>
                <a:srgbClr val="3F3F3F"/>
              </a:solidFill>
              <a:latin typeface="Calibri"/>
              <a:ea typeface="Calibri"/>
              <a:cs typeface="Calibri"/>
              <a:sym typeface="Calibri"/>
            </a:endParaRPr>
          </a:p>
        </p:txBody>
      </p:sp>
      <p:sp>
        <p:nvSpPr>
          <p:cNvPr id="186" name="Google Shape;186;p32"/>
          <p:cNvSpPr/>
          <p:nvPr/>
        </p:nvSpPr>
        <p:spPr>
          <a:xfrm>
            <a:off x="1303575" y="1814800"/>
            <a:ext cx="29700" cy="3133500"/>
          </a:xfrm>
          <a:prstGeom prst="rect">
            <a:avLst/>
          </a:prstGeom>
          <a:solidFill>
            <a:srgbClr val="12D4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7" name="Google Shape;187;p32"/>
          <p:cNvSpPr/>
          <p:nvPr/>
        </p:nvSpPr>
        <p:spPr>
          <a:xfrm rot="5400000">
            <a:off x="1408050" y="1680700"/>
            <a:ext cx="29700" cy="238500"/>
          </a:xfrm>
          <a:prstGeom prst="rect">
            <a:avLst/>
          </a:prstGeom>
          <a:solidFill>
            <a:srgbClr val="12D4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8" name="Google Shape;188;p32"/>
          <p:cNvSpPr/>
          <p:nvPr/>
        </p:nvSpPr>
        <p:spPr>
          <a:xfrm rot="5400000">
            <a:off x="1408050" y="4814200"/>
            <a:ext cx="29700" cy="238500"/>
          </a:xfrm>
          <a:prstGeom prst="rect">
            <a:avLst/>
          </a:prstGeom>
          <a:solidFill>
            <a:srgbClr val="12D49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3"/>
          <p:cNvSpPr/>
          <p:nvPr/>
        </p:nvSpPr>
        <p:spPr>
          <a:xfrm>
            <a:off x="2270878" y="1852725"/>
            <a:ext cx="3741900" cy="253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1500">
                <a:solidFill>
                  <a:srgbClr val="3F3F3F"/>
                </a:solidFill>
                <a:latin typeface="Montserrat ExtraBold"/>
                <a:ea typeface="Montserrat ExtraBold"/>
                <a:cs typeface="Montserrat ExtraBold"/>
                <a:sym typeface="Montserrat ExtraBold"/>
              </a:rPr>
              <a:t>Token bucket </a:t>
            </a:r>
            <a:r>
              <a:rPr lang="ko" sz="1500">
                <a:solidFill>
                  <a:srgbClr val="3F3F3F"/>
                </a:solidFill>
                <a:latin typeface="Montserrat"/>
                <a:ea typeface="Montserrat"/>
                <a:cs typeface="Montserrat"/>
                <a:sym typeface="Montserrat"/>
              </a:rPr>
              <a:t>(Seau à jetons)</a:t>
            </a:r>
            <a:endParaRPr sz="1500">
              <a:solidFill>
                <a:srgbClr val="3F3F3F"/>
              </a:solidFill>
              <a:latin typeface="Montserrat"/>
              <a:ea typeface="Montserrat"/>
              <a:cs typeface="Montserrat"/>
              <a:sym typeface="Montserrat"/>
            </a:endParaRPr>
          </a:p>
        </p:txBody>
      </p:sp>
      <p:sp>
        <p:nvSpPr>
          <p:cNvPr id="194" name="Google Shape;194;p33"/>
          <p:cNvSpPr/>
          <p:nvPr/>
        </p:nvSpPr>
        <p:spPr>
          <a:xfrm>
            <a:off x="1550535" y="1762772"/>
            <a:ext cx="804900" cy="3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2500">
                <a:solidFill>
                  <a:srgbClr val="12D498"/>
                </a:solidFill>
                <a:latin typeface="Montserrat ExtraBold"/>
                <a:ea typeface="Montserrat ExtraBold"/>
                <a:cs typeface="Montserrat ExtraBold"/>
                <a:sym typeface="Montserrat ExtraBold"/>
              </a:rPr>
              <a:t>01</a:t>
            </a:r>
            <a:endParaRPr sz="2500">
              <a:solidFill>
                <a:srgbClr val="12D498"/>
              </a:solidFill>
              <a:latin typeface="Montserrat ExtraBold"/>
              <a:ea typeface="Montserrat ExtraBold"/>
              <a:cs typeface="Montserrat ExtraBold"/>
              <a:sym typeface="Montserrat ExtraBold"/>
            </a:endParaRPr>
          </a:p>
        </p:txBody>
      </p:sp>
      <p:sp>
        <p:nvSpPr>
          <p:cNvPr id="195" name="Google Shape;195;p33"/>
          <p:cNvSpPr/>
          <p:nvPr/>
        </p:nvSpPr>
        <p:spPr>
          <a:xfrm>
            <a:off x="2270851" y="2419324"/>
            <a:ext cx="3741900" cy="253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1500">
                <a:solidFill>
                  <a:srgbClr val="3F3F3F"/>
                </a:solidFill>
                <a:latin typeface="Montserrat ExtraBold"/>
                <a:ea typeface="Montserrat ExtraBold"/>
                <a:cs typeface="Montserrat ExtraBold"/>
                <a:sym typeface="Montserrat ExtraBold"/>
              </a:rPr>
              <a:t>Fixed Window </a:t>
            </a:r>
            <a:r>
              <a:rPr lang="ko" sz="1500">
                <a:solidFill>
                  <a:srgbClr val="3F3F3F"/>
                </a:solidFill>
                <a:latin typeface="Montserrat"/>
                <a:ea typeface="Montserrat"/>
                <a:cs typeface="Montserrat"/>
                <a:sym typeface="Montserrat"/>
              </a:rPr>
              <a:t>(Fenêtre fixe)</a:t>
            </a:r>
            <a:endParaRPr sz="1500">
              <a:solidFill>
                <a:srgbClr val="3F3F3F"/>
              </a:solidFill>
              <a:latin typeface="Montserrat"/>
              <a:ea typeface="Montserrat"/>
              <a:cs typeface="Montserrat"/>
              <a:sym typeface="Montserrat"/>
            </a:endParaRPr>
          </a:p>
        </p:txBody>
      </p:sp>
      <p:sp>
        <p:nvSpPr>
          <p:cNvPr id="196" name="Google Shape;196;p33"/>
          <p:cNvSpPr/>
          <p:nvPr/>
        </p:nvSpPr>
        <p:spPr>
          <a:xfrm>
            <a:off x="1550513" y="2329372"/>
            <a:ext cx="804900" cy="3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2500">
                <a:solidFill>
                  <a:srgbClr val="12D498"/>
                </a:solidFill>
                <a:latin typeface="Montserrat ExtraBold"/>
                <a:ea typeface="Montserrat ExtraBold"/>
                <a:cs typeface="Montserrat ExtraBold"/>
                <a:sym typeface="Montserrat ExtraBold"/>
              </a:rPr>
              <a:t>02</a:t>
            </a:r>
            <a:endParaRPr sz="2500">
              <a:solidFill>
                <a:srgbClr val="12D498"/>
              </a:solidFill>
              <a:latin typeface="Montserrat ExtraBold"/>
              <a:ea typeface="Montserrat ExtraBold"/>
              <a:cs typeface="Montserrat ExtraBold"/>
              <a:sym typeface="Montserrat ExtraBold"/>
            </a:endParaRPr>
          </a:p>
        </p:txBody>
      </p:sp>
      <p:sp>
        <p:nvSpPr>
          <p:cNvPr id="197" name="Google Shape;197;p33"/>
          <p:cNvSpPr/>
          <p:nvPr/>
        </p:nvSpPr>
        <p:spPr>
          <a:xfrm>
            <a:off x="2270878" y="2985930"/>
            <a:ext cx="3741900" cy="253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1500">
                <a:solidFill>
                  <a:srgbClr val="3F3F3F"/>
                </a:solidFill>
                <a:latin typeface="Montserrat ExtraBold"/>
                <a:ea typeface="Montserrat ExtraBold"/>
                <a:cs typeface="Montserrat ExtraBold"/>
                <a:sym typeface="Montserrat ExtraBold"/>
              </a:rPr>
              <a:t>Sliding Window </a:t>
            </a:r>
            <a:r>
              <a:rPr lang="ko" sz="1500">
                <a:solidFill>
                  <a:srgbClr val="3F3F3F"/>
                </a:solidFill>
                <a:latin typeface="Montserrat"/>
                <a:ea typeface="Montserrat"/>
                <a:cs typeface="Montserrat"/>
                <a:sym typeface="Montserrat"/>
              </a:rPr>
              <a:t>(Fenêtre glissante)</a:t>
            </a:r>
            <a:endParaRPr sz="1500">
              <a:solidFill>
                <a:srgbClr val="3F3F3F"/>
              </a:solidFill>
              <a:latin typeface="Montserrat"/>
              <a:ea typeface="Montserrat"/>
              <a:cs typeface="Montserrat"/>
              <a:sym typeface="Montserrat"/>
            </a:endParaRPr>
          </a:p>
        </p:txBody>
      </p:sp>
      <p:sp>
        <p:nvSpPr>
          <p:cNvPr id="198" name="Google Shape;198;p33"/>
          <p:cNvSpPr/>
          <p:nvPr/>
        </p:nvSpPr>
        <p:spPr>
          <a:xfrm>
            <a:off x="1550535" y="2895980"/>
            <a:ext cx="804900" cy="3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2500">
                <a:solidFill>
                  <a:srgbClr val="12D498"/>
                </a:solidFill>
                <a:latin typeface="Montserrat ExtraBold"/>
                <a:ea typeface="Montserrat ExtraBold"/>
                <a:cs typeface="Montserrat ExtraBold"/>
                <a:sym typeface="Montserrat ExtraBold"/>
              </a:rPr>
              <a:t>03</a:t>
            </a:r>
            <a:endParaRPr sz="2500">
              <a:solidFill>
                <a:srgbClr val="12D498"/>
              </a:solidFill>
              <a:latin typeface="Montserrat ExtraBold"/>
              <a:ea typeface="Montserrat ExtraBold"/>
              <a:cs typeface="Montserrat ExtraBold"/>
              <a:sym typeface="Montserrat ExtraBold"/>
            </a:endParaRPr>
          </a:p>
        </p:txBody>
      </p:sp>
      <p:sp>
        <p:nvSpPr>
          <p:cNvPr id="199" name="Google Shape;199;p33"/>
          <p:cNvSpPr/>
          <p:nvPr/>
        </p:nvSpPr>
        <p:spPr>
          <a:xfrm>
            <a:off x="2270861" y="3552526"/>
            <a:ext cx="5906400" cy="253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1500">
                <a:solidFill>
                  <a:srgbClr val="3F3F3F"/>
                </a:solidFill>
                <a:latin typeface="Montserrat ExtraBold"/>
                <a:ea typeface="Montserrat ExtraBold"/>
                <a:cs typeface="Montserrat ExtraBold"/>
                <a:sym typeface="Montserrat ExtraBold"/>
              </a:rPr>
              <a:t>Sliding Window Counter </a:t>
            </a:r>
            <a:r>
              <a:rPr lang="ko" sz="1500">
                <a:solidFill>
                  <a:srgbClr val="3F3F3F"/>
                </a:solidFill>
                <a:latin typeface="Montserrat"/>
                <a:ea typeface="Montserrat"/>
                <a:cs typeface="Montserrat"/>
                <a:sym typeface="Montserrat"/>
              </a:rPr>
              <a:t>(Compteur à fenêtre glissante)</a:t>
            </a:r>
            <a:endParaRPr sz="1500">
              <a:solidFill>
                <a:srgbClr val="3F3F3F"/>
              </a:solidFill>
              <a:latin typeface="Montserrat"/>
              <a:ea typeface="Montserrat"/>
              <a:cs typeface="Montserrat"/>
              <a:sym typeface="Montserrat"/>
            </a:endParaRPr>
          </a:p>
        </p:txBody>
      </p:sp>
      <p:sp>
        <p:nvSpPr>
          <p:cNvPr id="200" name="Google Shape;200;p33"/>
          <p:cNvSpPr/>
          <p:nvPr/>
        </p:nvSpPr>
        <p:spPr>
          <a:xfrm>
            <a:off x="1550513" y="3462580"/>
            <a:ext cx="804900" cy="3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2500">
                <a:solidFill>
                  <a:srgbClr val="12D498"/>
                </a:solidFill>
                <a:latin typeface="Montserrat ExtraBold"/>
                <a:ea typeface="Montserrat ExtraBold"/>
                <a:cs typeface="Montserrat ExtraBold"/>
                <a:sym typeface="Montserrat ExtraBold"/>
              </a:rPr>
              <a:t>04</a:t>
            </a:r>
            <a:endParaRPr sz="2500">
              <a:solidFill>
                <a:srgbClr val="12D498"/>
              </a:solidFill>
              <a:latin typeface="Montserrat ExtraBold"/>
              <a:ea typeface="Montserrat ExtraBold"/>
              <a:cs typeface="Montserrat ExtraBold"/>
              <a:sym typeface="Montserrat ExtraBold"/>
            </a:endParaRPr>
          </a:p>
        </p:txBody>
      </p:sp>
      <p:sp>
        <p:nvSpPr>
          <p:cNvPr id="201" name="Google Shape;201;p33"/>
          <p:cNvSpPr txBox="1"/>
          <p:nvPr/>
        </p:nvSpPr>
        <p:spPr>
          <a:xfrm>
            <a:off x="2039052" y="674784"/>
            <a:ext cx="5065800" cy="43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ko" sz="2400">
                <a:solidFill>
                  <a:srgbClr val="3F3F3F"/>
                </a:solidFill>
                <a:latin typeface="Montserrat ExtraBold"/>
                <a:ea typeface="Montserrat ExtraBold"/>
                <a:cs typeface="Montserrat ExtraBold"/>
                <a:sym typeface="Montserrat ExtraBold"/>
              </a:rPr>
              <a:t>Différents types </a:t>
            </a:r>
            <a:r>
              <a:rPr lang="ko" sz="2400">
                <a:solidFill>
                  <a:srgbClr val="3F3F3F"/>
                </a:solidFill>
                <a:latin typeface="Montserrat ExtraBold"/>
                <a:ea typeface="Montserrat ExtraBold"/>
                <a:cs typeface="Montserrat ExtraBold"/>
                <a:sym typeface="Montserrat ExtraBold"/>
              </a:rPr>
              <a:t>d</a:t>
            </a:r>
            <a:r>
              <a:rPr lang="ko" sz="2400">
                <a:solidFill>
                  <a:srgbClr val="3F3F3F"/>
                </a:solidFill>
                <a:latin typeface="Montserrat ExtraBold"/>
                <a:ea typeface="Montserrat ExtraBold"/>
                <a:cs typeface="Montserrat ExtraBold"/>
                <a:sym typeface="Montserrat ExtraBold"/>
              </a:rPr>
              <a:t>’algo</a:t>
            </a:r>
            <a:endParaRPr sz="2400">
              <a:solidFill>
                <a:srgbClr val="3F3F3F"/>
              </a:solidFill>
              <a:latin typeface="Montserrat ExtraBold"/>
              <a:ea typeface="Montserrat ExtraBold"/>
              <a:cs typeface="Montserrat ExtraBold"/>
              <a:sym typeface="Montserrat ExtraBold"/>
            </a:endParaRPr>
          </a:p>
          <a:p>
            <a:pPr indent="0" lvl="0" marL="0" marR="0" rtl="0" algn="ctr">
              <a:spcBef>
                <a:spcPts val="0"/>
              </a:spcBef>
              <a:spcAft>
                <a:spcPts val="0"/>
              </a:spcAft>
              <a:buNone/>
            </a:pPr>
            <a:r>
              <a:rPr lang="ko" sz="1800">
                <a:solidFill>
                  <a:srgbClr val="3F3F3F"/>
                </a:solidFill>
                <a:latin typeface="Montserrat"/>
                <a:ea typeface="Montserrat"/>
                <a:cs typeface="Montserrat"/>
                <a:sym typeface="Montserrat"/>
              </a:rPr>
              <a:t>Rate limiting</a:t>
            </a:r>
            <a:endParaRPr sz="1800">
              <a:solidFill>
                <a:srgbClr val="3F3F3F"/>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34"/>
          <p:cNvPicPr preferRelativeResize="0"/>
          <p:nvPr/>
        </p:nvPicPr>
        <p:blipFill rotWithShape="1">
          <a:blip r:embed="rId3">
            <a:alphaModFix/>
          </a:blip>
          <a:srcRect b="0" l="0" r="0" t="0"/>
          <a:stretch/>
        </p:blipFill>
        <p:spPr>
          <a:xfrm rot="10800000">
            <a:off x="8076128" y="3371849"/>
            <a:ext cx="1067872" cy="1771651"/>
          </a:xfrm>
          <a:prstGeom prst="rect">
            <a:avLst/>
          </a:prstGeom>
          <a:noFill/>
          <a:ln>
            <a:noFill/>
          </a:ln>
        </p:spPr>
      </p:pic>
      <p:sp>
        <p:nvSpPr>
          <p:cNvPr id="207" name="Google Shape;207;p34"/>
          <p:cNvSpPr txBox="1"/>
          <p:nvPr/>
        </p:nvSpPr>
        <p:spPr>
          <a:xfrm>
            <a:off x="1089275" y="276675"/>
            <a:ext cx="3365700" cy="7578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ko" sz="2100">
                <a:solidFill>
                  <a:srgbClr val="3F3F3F"/>
                </a:solidFill>
                <a:latin typeface="Montserrat ExtraBold"/>
                <a:ea typeface="Montserrat ExtraBold"/>
                <a:cs typeface="Montserrat ExtraBold"/>
                <a:sym typeface="Montserrat ExtraBold"/>
              </a:rPr>
              <a:t>Token Bucket </a:t>
            </a:r>
            <a:endParaRPr sz="2100">
              <a:solidFill>
                <a:srgbClr val="3F3F3F"/>
              </a:solidFill>
              <a:latin typeface="Montserrat ExtraBold"/>
              <a:ea typeface="Montserrat ExtraBold"/>
              <a:cs typeface="Montserrat ExtraBold"/>
              <a:sym typeface="Montserrat ExtraBold"/>
            </a:endParaRPr>
          </a:p>
          <a:p>
            <a:pPr indent="0" lvl="0" marL="0" marR="0" rtl="0" algn="ctr">
              <a:spcBef>
                <a:spcPts val="0"/>
              </a:spcBef>
              <a:spcAft>
                <a:spcPts val="0"/>
              </a:spcAft>
              <a:buNone/>
            </a:pPr>
            <a:r>
              <a:rPr lang="ko" sz="1800">
                <a:solidFill>
                  <a:srgbClr val="3F3F3F"/>
                </a:solidFill>
                <a:latin typeface="Montserrat"/>
                <a:ea typeface="Montserrat"/>
                <a:cs typeface="Montserrat"/>
                <a:sym typeface="Montserrat"/>
              </a:rPr>
              <a:t>(Seau à jetons)</a:t>
            </a:r>
            <a:endParaRPr sz="1800">
              <a:solidFill>
                <a:srgbClr val="3F3F3F"/>
              </a:solidFill>
              <a:latin typeface="Montserrat"/>
              <a:ea typeface="Montserrat"/>
              <a:cs typeface="Montserrat"/>
              <a:sym typeface="Montserrat"/>
            </a:endParaRPr>
          </a:p>
        </p:txBody>
      </p:sp>
      <p:sp>
        <p:nvSpPr>
          <p:cNvPr id="208" name="Google Shape;208;p34"/>
          <p:cNvSpPr txBox="1"/>
          <p:nvPr/>
        </p:nvSpPr>
        <p:spPr>
          <a:xfrm>
            <a:off x="632075" y="1339275"/>
            <a:ext cx="4720200" cy="33876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lang="ko" sz="1800">
                <a:solidFill>
                  <a:srgbClr val="3F3F3F"/>
                </a:solidFill>
                <a:latin typeface="Calibri"/>
                <a:ea typeface="Calibri"/>
                <a:cs typeface="Calibri"/>
                <a:sym typeface="Calibri"/>
              </a:rPr>
              <a:t>Caractéristiques:</a:t>
            </a:r>
            <a:endParaRPr sz="1800">
              <a:solidFill>
                <a:srgbClr val="3F3F3F"/>
              </a:solidFill>
              <a:latin typeface="Calibri"/>
              <a:ea typeface="Calibri"/>
              <a:cs typeface="Calibri"/>
              <a:sym typeface="Calibri"/>
            </a:endParaRPr>
          </a:p>
          <a:p>
            <a:pPr indent="-342900" lvl="0" marL="457200" marR="0" rtl="0" algn="l">
              <a:lnSpc>
                <a:spcPct val="150000"/>
              </a:lnSpc>
              <a:spcBef>
                <a:spcPts val="0"/>
              </a:spcBef>
              <a:spcAft>
                <a:spcPts val="0"/>
              </a:spcAft>
              <a:buClr>
                <a:srgbClr val="3F3F3F"/>
              </a:buClr>
              <a:buSzPts val="1800"/>
              <a:buFont typeface="Calibri"/>
              <a:buChar char="-"/>
            </a:pPr>
            <a:r>
              <a:rPr lang="ko" sz="1800">
                <a:solidFill>
                  <a:srgbClr val="3F3F3F"/>
                </a:solidFill>
                <a:latin typeface="Calibri"/>
                <a:ea typeface="Calibri"/>
                <a:cs typeface="Calibri"/>
                <a:sym typeface="Calibri"/>
              </a:rPr>
              <a:t>Jetons ajoutés à </a:t>
            </a:r>
            <a:r>
              <a:rPr b="1" lang="ko" sz="1800">
                <a:solidFill>
                  <a:srgbClr val="3F3F3F"/>
                </a:solidFill>
                <a:latin typeface="Calibri"/>
                <a:ea typeface="Calibri"/>
                <a:cs typeface="Calibri"/>
                <a:sym typeface="Calibri"/>
              </a:rPr>
              <a:t>débit constant</a:t>
            </a:r>
            <a:endParaRPr b="1" sz="1800">
              <a:solidFill>
                <a:srgbClr val="3F3F3F"/>
              </a:solidFill>
              <a:latin typeface="Calibri"/>
              <a:ea typeface="Calibri"/>
              <a:cs typeface="Calibri"/>
              <a:sym typeface="Calibri"/>
            </a:endParaRPr>
          </a:p>
          <a:p>
            <a:pPr indent="-342900" lvl="0" marL="457200" marR="0" rtl="0" algn="l">
              <a:lnSpc>
                <a:spcPct val="150000"/>
              </a:lnSpc>
              <a:spcBef>
                <a:spcPts val="0"/>
              </a:spcBef>
              <a:spcAft>
                <a:spcPts val="0"/>
              </a:spcAft>
              <a:buClr>
                <a:srgbClr val="3F3F3F"/>
              </a:buClr>
              <a:buSzPts val="1800"/>
              <a:buFont typeface="Calibri"/>
              <a:buChar char="-"/>
            </a:pPr>
            <a:r>
              <a:rPr lang="ko" sz="1800">
                <a:solidFill>
                  <a:srgbClr val="3F3F3F"/>
                </a:solidFill>
                <a:latin typeface="Calibri"/>
                <a:ea typeface="Calibri"/>
                <a:cs typeface="Calibri"/>
                <a:sym typeface="Calibri"/>
              </a:rPr>
              <a:t>Seau avec </a:t>
            </a:r>
            <a:r>
              <a:rPr b="1" lang="ko" sz="1800">
                <a:solidFill>
                  <a:srgbClr val="3F3F3F"/>
                </a:solidFill>
                <a:latin typeface="Calibri"/>
                <a:ea typeface="Calibri"/>
                <a:cs typeface="Calibri"/>
                <a:sym typeface="Calibri"/>
              </a:rPr>
              <a:t>capacité maximale</a:t>
            </a:r>
            <a:endParaRPr b="1" sz="1800">
              <a:solidFill>
                <a:srgbClr val="3F3F3F"/>
              </a:solidFill>
              <a:latin typeface="Calibri"/>
              <a:ea typeface="Calibri"/>
              <a:cs typeface="Calibri"/>
              <a:sym typeface="Calibri"/>
            </a:endParaRPr>
          </a:p>
          <a:p>
            <a:pPr indent="-342900" lvl="0" marL="457200" marR="0" rtl="0" algn="l">
              <a:lnSpc>
                <a:spcPct val="150000"/>
              </a:lnSpc>
              <a:spcBef>
                <a:spcPts val="0"/>
              </a:spcBef>
              <a:spcAft>
                <a:spcPts val="0"/>
              </a:spcAft>
              <a:buClr>
                <a:srgbClr val="3F3F3F"/>
              </a:buClr>
              <a:buSzPts val="1800"/>
              <a:buFont typeface="Calibri"/>
              <a:buChar char="-"/>
            </a:pPr>
            <a:r>
              <a:rPr lang="ko" sz="1800">
                <a:solidFill>
                  <a:srgbClr val="3F3F3F"/>
                </a:solidFill>
                <a:latin typeface="Calibri"/>
                <a:ea typeface="Calibri"/>
                <a:cs typeface="Calibri"/>
                <a:sym typeface="Calibri"/>
              </a:rPr>
              <a:t>Chaque requête </a:t>
            </a:r>
            <a:r>
              <a:rPr b="1" lang="ko" sz="1800">
                <a:solidFill>
                  <a:srgbClr val="3F3F3F"/>
                </a:solidFill>
                <a:latin typeface="Calibri"/>
                <a:ea typeface="Calibri"/>
                <a:cs typeface="Calibri"/>
                <a:sym typeface="Calibri"/>
              </a:rPr>
              <a:t>consomme </a:t>
            </a:r>
            <a:r>
              <a:rPr lang="ko" sz="1800">
                <a:solidFill>
                  <a:srgbClr val="3F3F3F"/>
                </a:solidFill>
                <a:latin typeface="Calibri"/>
                <a:ea typeface="Calibri"/>
                <a:cs typeface="Calibri"/>
                <a:sym typeface="Calibri"/>
              </a:rPr>
              <a:t>un </a:t>
            </a:r>
            <a:r>
              <a:rPr b="1" lang="ko" sz="1800">
                <a:solidFill>
                  <a:srgbClr val="3F3F3F"/>
                </a:solidFill>
                <a:latin typeface="Calibri"/>
                <a:ea typeface="Calibri"/>
                <a:cs typeface="Calibri"/>
                <a:sym typeface="Calibri"/>
              </a:rPr>
              <a:t>jeton</a:t>
            </a:r>
            <a:endParaRPr sz="1800">
              <a:solidFill>
                <a:srgbClr val="3F3F3F"/>
              </a:solidFill>
              <a:latin typeface="Calibri"/>
              <a:ea typeface="Calibri"/>
              <a:cs typeface="Calibri"/>
              <a:sym typeface="Calibri"/>
            </a:endParaRPr>
          </a:p>
        </p:txBody>
      </p:sp>
      <p:sp>
        <p:nvSpPr>
          <p:cNvPr id="209" name="Google Shape;209;p34"/>
          <p:cNvSpPr txBox="1"/>
          <p:nvPr/>
        </p:nvSpPr>
        <p:spPr>
          <a:xfrm>
            <a:off x="0" y="4650900"/>
            <a:ext cx="6951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ko" sz="1800" u="sng">
                <a:solidFill>
                  <a:schemeClr val="hlink"/>
                </a:solidFill>
                <a:latin typeface="Calibri"/>
                <a:ea typeface="Calibri"/>
                <a:cs typeface="Calibri"/>
                <a:sym typeface="Calibri"/>
                <a:hlinkClick r:id="rId4"/>
              </a:rPr>
              <a:t>🔗</a:t>
            </a:r>
            <a:endParaRPr/>
          </a:p>
        </p:txBody>
      </p:sp>
      <p:sp>
        <p:nvSpPr>
          <p:cNvPr id="210" name="Google Shape;210;p34"/>
          <p:cNvSpPr txBox="1"/>
          <p:nvPr/>
        </p:nvSpPr>
        <p:spPr>
          <a:xfrm>
            <a:off x="4913175" y="1339275"/>
            <a:ext cx="3863400" cy="33876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lang="ko" sz="1800">
                <a:solidFill>
                  <a:srgbClr val="3F3F3F"/>
                </a:solidFill>
                <a:latin typeface="Calibri"/>
                <a:ea typeface="Calibri"/>
                <a:cs typeface="Calibri"/>
                <a:sym typeface="Calibri"/>
              </a:rPr>
              <a:t>Paramètres:</a:t>
            </a:r>
            <a:endParaRPr sz="1800">
              <a:solidFill>
                <a:srgbClr val="3F3F3F"/>
              </a:solidFill>
              <a:latin typeface="Calibri"/>
              <a:ea typeface="Calibri"/>
              <a:cs typeface="Calibri"/>
              <a:sym typeface="Calibri"/>
            </a:endParaRPr>
          </a:p>
          <a:p>
            <a:pPr indent="-342900" lvl="0" marL="457200" rtl="0" algn="l">
              <a:lnSpc>
                <a:spcPct val="150000"/>
              </a:lnSpc>
              <a:spcBef>
                <a:spcPts val="0"/>
              </a:spcBef>
              <a:spcAft>
                <a:spcPts val="0"/>
              </a:spcAft>
              <a:buClr>
                <a:srgbClr val="3F3F3F"/>
              </a:buClr>
              <a:buSzPts val="1800"/>
              <a:buFont typeface="Calibri"/>
              <a:buChar char="-"/>
            </a:pPr>
            <a:r>
              <a:rPr b="1" lang="ko" sz="1800">
                <a:solidFill>
                  <a:srgbClr val="3F3F3F"/>
                </a:solidFill>
                <a:latin typeface="Calibri"/>
                <a:ea typeface="Calibri"/>
                <a:cs typeface="Calibri"/>
                <a:sym typeface="Calibri"/>
              </a:rPr>
              <a:t>limit </a:t>
            </a:r>
            <a:r>
              <a:rPr lang="ko" sz="1800">
                <a:solidFill>
                  <a:srgbClr val="3F3F3F"/>
                </a:solidFill>
                <a:latin typeface="Calibri"/>
                <a:ea typeface="Calibri"/>
                <a:cs typeface="Calibri"/>
                <a:sym typeface="Calibri"/>
              </a:rPr>
              <a:t>→ nombre max de jetons</a:t>
            </a:r>
            <a:endParaRPr sz="1800">
              <a:solidFill>
                <a:srgbClr val="3F3F3F"/>
              </a:solidFill>
              <a:latin typeface="Calibri"/>
              <a:ea typeface="Calibri"/>
              <a:cs typeface="Calibri"/>
              <a:sym typeface="Calibri"/>
            </a:endParaRPr>
          </a:p>
          <a:p>
            <a:pPr indent="-342900" lvl="0" marL="457200" rtl="0" algn="l">
              <a:lnSpc>
                <a:spcPct val="150000"/>
              </a:lnSpc>
              <a:spcBef>
                <a:spcPts val="0"/>
              </a:spcBef>
              <a:spcAft>
                <a:spcPts val="0"/>
              </a:spcAft>
              <a:buClr>
                <a:srgbClr val="3F3F3F"/>
              </a:buClr>
              <a:buSzPts val="1800"/>
              <a:buFont typeface="Calibri"/>
              <a:buChar char="-"/>
            </a:pPr>
            <a:r>
              <a:rPr b="1" lang="ko" sz="1800">
                <a:solidFill>
                  <a:srgbClr val="3F3F3F"/>
                </a:solidFill>
                <a:latin typeface="Calibri"/>
                <a:ea typeface="Calibri"/>
                <a:cs typeface="Calibri"/>
                <a:sym typeface="Calibri"/>
              </a:rPr>
              <a:t>refillRate </a:t>
            </a:r>
            <a:r>
              <a:rPr lang="ko" sz="1800">
                <a:solidFill>
                  <a:srgbClr val="3F3F3F"/>
                </a:solidFill>
                <a:latin typeface="Calibri"/>
                <a:ea typeface="Calibri"/>
                <a:cs typeface="Calibri"/>
                <a:sym typeface="Calibri"/>
              </a:rPr>
              <a:t>→ nombre de jetons ajoutés par seconde</a:t>
            </a:r>
            <a:endParaRPr b="1" sz="1800">
              <a:solidFill>
                <a:srgbClr val="3F3F3F"/>
              </a:solidFill>
              <a:latin typeface="Calibri"/>
              <a:ea typeface="Calibri"/>
              <a:cs typeface="Calibri"/>
              <a:sym typeface="Calibri"/>
            </a:endParaRPr>
          </a:p>
        </p:txBody>
      </p:sp>
      <p:sp>
        <p:nvSpPr>
          <p:cNvPr id="211" name="Google Shape;211;p34"/>
          <p:cNvSpPr/>
          <p:nvPr/>
        </p:nvSpPr>
        <p:spPr>
          <a:xfrm>
            <a:off x="0" y="0"/>
            <a:ext cx="9144000" cy="5143500"/>
          </a:xfrm>
          <a:prstGeom prst="rect">
            <a:avLst/>
          </a:prstGeom>
          <a:solidFill>
            <a:srgbClr val="2A3543">
              <a:alpha val="5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12" name="Google Shape;212;p34"/>
          <p:cNvPicPr preferRelativeResize="0"/>
          <p:nvPr/>
        </p:nvPicPr>
        <p:blipFill>
          <a:blip r:embed="rId5">
            <a:alphaModFix/>
          </a:blip>
          <a:stretch>
            <a:fillRect/>
          </a:stretch>
        </p:blipFill>
        <p:spPr>
          <a:xfrm>
            <a:off x="1615546" y="0"/>
            <a:ext cx="5912903" cy="51434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1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1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5"/>
          <p:cNvSpPr txBox="1"/>
          <p:nvPr/>
        </p:nvSpPr>
        <p:spPr>
          <a:xfrm>
            <a:off x="2626000" y="276675"/>
            <a:ext cx="3365700" cy="7578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ko" sz="2100">
                <a:solidFill>
                  <a:srgbClr val="3F3F3F"/>
                </a:solidFill>
                <a:latin typeface="Montserrat ExtraBold"/>
                <a:ea typeface="Montserrat ExtraBold"/>
                <a:cs typeface="Montserrat ExtraBold"/>
                <a:sym typeface="Montserrat ExtraBold"/>
              </a:rPr>
              <a:t>Token Bucket</a:t>
            </a:r>
            <a:endParaRPr sz="1800">
              <a:solidFill>
                <a:srgbClr val="3F3F3F"/>
              </a:solidFill>
              <a:latin typeface="Montserrat"/>
              <a:ea typeface="Montserrat"/>
              <a:cs typeface="Montserrat"/>
              <a:sym typeface="Montserrat"/>
            </a:endParaRPr>
          </a:p>
          <a:p>
            <a:pPr indent="0" lvl="0" marL="0" marR="0" rtl="0" algn="ctr">
              <a:spcBef>
                <a:spcPts val="0"/>
              </a:spcBef>
              <a:spcAft>
                <a:spcPts val="0"/>
              </a:spcAft>
              <a:buNone/>
            </a:pPr>
            <a:r>
              <a:rPr lang="ko" sz="1800">
                <a:solidFill>
                  <a:srgbClr val="3F3F3F"/>
                </a:solidFill>
                <a:latin typeface="Montserrat"/>
                <a:ea typeface="Montserrat"/>
                <a:cs typeface="Montserrat"/>
                <a:sym typeface="Montserrat"/>
              </a:rPr>
              <a:t>(Seau à jetons)</a:t>
            </a:r>
            <a:endParaRPr sz="1800">
              <a:solidFill>
                <a:srgbClr val="3F3F3F"/>
              </a:solidFill>
              <a:latin typeface="Montserrat"/>
              <a:ea typeface="Montserrat"/>
              <a:cs typeface="Montserrat"/>
              <a:sym typeface="Montserrat"/>
            </a:endParaRPr>
          </a:p>
        </p:txBody>
      </p:sp>
      <p:sp>
        <p:nvSpPr>
          <p:cNvPr id="218" name="Google Shape;218;p35"/>
          <p:cNvSpPr txBox="1"/>
          <p:nvPr/>
        </p:nvSpPr>
        <p:spPr>
          <a:xfrm>
            <a:off x="5250200" y="299900"/>
            <a:ext cx="1267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1200">
                <a:solidFill>
                  <a:srgbClr val="3F3F3F"/>
                </a:solidFill>
                <a:latin typeface="Montserrat"/>
                <a:ea typeface="Montserrat"/>
                <a:cs typeface="Montserrat"/>
                <a:sym typeface="Montserrat"/>
              </a:rPr>
              <a:t>(suite)</a:t>
            </a:r>
            <a:endParaRPr sz="800"/>
          </a:p>
        </p:txBody>
      </p:sp>
      <p:sp>
        <p:nvSpPr>
          <p:cNvPr id="219" name="Google Shape;219;p35"/>
          <p:cNvSpPr txBox="1"/>
          <p:nvPr/>
        </p:nvSpPr>
        <p:spPr>
          <a:xfrm>
            <a:off x="506775" y="1339275"/>
            <a:ext cx="3899100" cy="3387600"/>
          </a:xfrm>
          <a:prstGeom prst="rect">
            <a:avLst/>
          </a:prstGeom>
          <a:noFill/>
          <a:ln>
            <a:noFill/>
          </a:ln>
        </p:spPr>
        <p:txBody>
          <a:bodyPr anchorCtr="0" anchor="t" bIns="34275" lIns="68575" spcFirstLastPara="1" rIns="68575" wrap="square" tIns="34275">
            <a:noAutofit/>
          </a:bodyPr>
          <a:lstStyle/>
          <a:p>
            <a:pPr indent="0" lvl="0" marL="0" marR="0" rtl="0" algn="l">
              <a:lnSpc>
                <a:spcPct val="115000"/>
              </a:lnSpc>
              <a:spcBef>
                <a:spcPts val="0"/>
              </a:spcBef>
              <a:spcAft>
                <a:spcPts val="0"/>
              </a:spcAft>
              <a:buNone/>
            </a:pPr>
            <a:r>
              <a:rPr lang="ko" sz="1800">
                <a:solidFill>
                  <a:srgbClr val="3F3F3F"/>
                </a:solidFill>
                <a:latin typeface="Calibri"/>
                <a:ea typeface="Calibri"/>
                <a:cs typeface="Calibri"/>
                <a:sym typeface="Calibri"/>
              </a:rPr>
              <a:t>Avantages </a:t>
            </a:r>
            <a:r>
              <a:rPr lang="ko" sz="1800">
                <a:solidFill>
                  <a:srgbClr val="38761D"/>
                </a:solidFill>
                <a:latin typeface="Calibri"/>
                <a:ea typeface="Calibri"/>
                <a:cs typeface="Calibri"/>
                <a:sym typeface="Calibri"/>
              </a:rPr>
              <a:t>(3)</a:t>
            </a:r>
            <a:endParaRPr sz="1800">
              <a:solidFill>
                <a:srgbClr val="CC0000"/>
              </a:solidFill>
              <a:latin typeface="Calibri"/>
              <a:ea typeface="Calibri"/>
              <a:cs typeface="Calibri"/>
              <a:sym typeface="Calibri"/>
            </a:endParaRPr>
          </a:p>
          <a:p>
            <a:pPr indent="0" lvl="0" marL="0" marR="0" rtl="0" algn="l">
              <a:lnSpc>
                <a:spcPct val="115000"/>
              </a:lnSpc>
              <a:spcBef>
                <a:spcPts val="0"/>
              </a:spcBef>
              <a:spcAft>
                <a:spcPts val="0"/>
              </a:spcAft>
              <a:buNone/>
            </a:pPr>
            <a:r>
              <a:t/>
            </a:r>
            <a:endParaRPr sz="1800">
              <a:solidFill>
                <a:srgbClr val="CC0000"/>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ko" sz="1800">
                <a:solidFill>
                  <a:srgbClr val="3F3F3F"/>
                </a:solidFill>
                <a:latin typeface="Calibri"/>
                <a:ea typeface="Calibri"/>
                <a:cs typeface="Calibri"/>
                <a:sym typeface="Calibri"/>
              </a:rPr>
              <a:t>Contexte:</a:t>
            </a:r>
            <a:endParaRPr sz="1800">
              <a:solidFill>
                <a:srgbClr val="3F3F3F"/>
              </a:solidFill>
              <a:latin typeface="Calibri"/>
              <a:ea typeface="Calibri"/>
              <a:cs typeface="Calibri"/>
              <a:sym typeface="Calibri"/>
            </a:endParaRPr>
          </a:p>
          <a:p>
            <a:pPr indent="-342900" lvl="0" marL="457200" rtl="0" algn="l">
              <a:lnSpc>
                <a:spcPct val="115000"/>
              </a:lnSpc>
              <a:spcBef>
                <a:spcPts val="0"/>
              </a:spcBef>
              <a:spcAft>
                <a:spcPts val="0"/>
              </a:spcAft>
              <a:buClr>
                <a:srgbClr val="3F3F3F"/>
              </a:buClr>
              <a:buSzPts val="1800"/>
              <a:buFont typeface="Calibri"/>
              <a:buChar char="-"/>
            </a:pPr>
            <a:r>
              <a:rPr lang="ko" sz="1800">
                <a:solidFill>
                  <a:srgbClr val="3F3F3F"/>
                </a:solidFill>
                <a:latin typeface="Calibri"/>
                <a:ea typeface="Calibri"/>
                <a:cs typeface="Calibri"/>
                <a:sym typeface="Calibri"/>
              </a:rPr>
              <a:t>APIs </a:t>
            </a:r>
            <a:r>
              <a:rPr b="1" lang="ko" sz="1800">
                <a:solidFill>
                  <a:srgbClr val="3F3F3F"/>
                </a:solidFill>
                <a:latin typeface="Calibri"/>
                <a:ea typeface="Calibri"/>
                <a:cs typeface="Calibri"/>
                <a:sym typeface="Calibri"/>
              </a:rPr>
              <a:t>publiques</a:t>
            </a:r>
            <a:endParaRPr b="1" sz="1800">
              <a:solidFill>
                <a:srgbClr val="3F3F3F"/>
              </a:solidFill>
              <a:latin typeface="Calibri"/>
              <a:ea typeface="Calibri"/>
              <a:cs typeface="Calibri"/>
              <a:sym typeface="Calibri"/>
            </a:endParaRPr>
          </a:p>
          <a:p>
            <a:pPr indent="-342900" lvl="0" marL="457200" rtl="0" algn="l">
              <a:lnSpc>
                <a:spcPct val="115000"/>
              </a:lnSpc>
              <a:spcBef>
                <a:spcPts val="0"/>
              </a:spcBef>
              <a:spcAft>
                <a:spcPts val="0"/>
              </a:spcAft>
              <a:buClr>
                <a:srgbClr val="3F3F3F"/>
              </a:buClr>
              <a:buSzPts val="1800"/>
              <a:buFont typeface="Calibri"/>
              <a:buChar char="-"/>
            </a:pPr>
            <a:r>
              <a:rPr b="1" lang="ko" sz="1800">
                <a:solidFill>
                  <a:srgbClr val="3F3F3F"/>
                </a:solidFill>
                <a:latin typeface="Calibri"/>
                <a:ea typeface="Calibri"/>
                <a:cs typeface="Calibri"/>
                <a:sym typeface="Calibri"/>
              </a:rPr>
              <a:t>Bloquer </a:t>
            </a:r>
            <a:r>
              <a:rPr lang="ko" sz="1800">
                <a:solidFill>
                  <a:srgbClr val="3F3F3F"/>
                </a:solidFill>
                <a:latin typeface="Calibri"/>
                <a:ea typeface="Calibri"/>
                <a:cs typeface="Calibri"/>
                <a:sym typeface="Calibri"/>
              </a:rPr>
              <a:t>accès seulement à une adresse IP</a:t>
            </a:r>
            <a:endParaRPr sz="1800">
              <a:solidFill>
                <a:srgbClr val="3F3F3F"/>
              </a:solidFill>
              <a:latin typeface="Calibri"/>
              <a:ea typeface="Calibri"/>
              <a:cs typeface="Calibri"/>
              <a:sym typeface="Calibri"/>
            </a:endParaRPr>
          </a:p>
          <a:p>
            <a:pPr indent="0" lvl="0" marL="0" marR="0" rtl="0" algn="l">
              <a:lnSpc>
                <a:spcPct val="115000"/>
              </a:lnSpc>
              <a:spcBef>
                <a:spcPts val="0"/>
              </a:spcBef>
              <a:spcAft>
                <a:spcPts val="0"/>
              </a:spcAft>
              <a:buNone/>
            </a:pPr>
            <a:r>
              <a:t/>
            </a:r>
            <a:endParaRPr sz="1800">
              <a:solidFill>
                <a:srgbClr val="3F3F3F"/>
              </a:solidFill>
              <a:latin typeface="Calibri"/>
              <a:ea typeface="Calibri"/>
              <a:cs typeface="Calibri"/>
              <a:sym typeface="Calibri"/>
            </a:endParaRPr>
          </a:p>
        </p:txBody>
      </p:sp>
      <p:sp>
        <p:nvSpPr>
          <p:cNvPr id="220" name="Google Shape;220;p35"/>
          <p:cNvSpPr txBox="1"/>
          <p:nvPr/>
        </p:nvSpPr>
        <p:spPr>
          <a:xfrm>
            <a:off x="4932175" y="1339275"/>
            <a:ext cx="4094400" cy="39660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lang="ko" sz="1800">
                <a:solidFill>
                  <a:srgbClr val="3F3F3F"/>
                </a:solidFill>
                <a:latin typeface="Calibri"/>
                <a:ea typeface="Calibri"/>
                <a:cs typeface="Calibri"/>
                <a:sym typeface="Calibri"/>
              </a:rPr>
              <a:t>Désavantages </a:t>
            </a:r>
            <a:r>
              <a:rPr lang="ko" sz="1800">
                <a:solidFill>
                  <a:srgbClr val="CC0000"/>
                </a:solidFill>
                <a:latin typeface="Calibri"/>
                <a:ea typeface="Calibri"/>
                <a:cs typeface="Calibri"/>
                <a:sym typeface="Calibri"/>
              </a:rPr>
              <a:t>(3)</a:t>
            </a:r>
            <a:endParaRPr sz="1800">
              <a:solidFill>
                <a:srgbClr val="CC0000"/>
              </a:solidFill>
              <a:latin typeface="Calibri"/>
              <a:ea typeface="Calibri"/>
              <a:cs typeface="Calibri"/>
              <a:sym typeface="Calibri"/>
            </a:endParaRPr>
          </a:p>
          <a:p>
            <a:pPr indent="0" lvl="0" marL="0" marR="0" rtl="0" algn="l">
              <a:lnSpc>
                <a:spcPct val="115000"/>
              </a:lnSpc>
              <a:spcBef>
                <a:spcPts val="0"/>
              </a:spcBef>
              <a:spcAft>
                <a:spcPts val="0"/>
              </a:spcAft>
              <a:buNone/>
            </a:pPr>
            <a:r>
              <a:t/>
            </a:r>
            <a:endParaRPr sz="1800">
              <a:solidFill>
                <a:srgbClr val="3F3F3F"/>
              </a:solidFill>
              <a:latin typeface="Calibri"/>
              <a:ea typeface="Calibri"/>
              <a:cs typeface="Calibri"/>
              <a:sym typeface="Calibri"/>
            </a:endParaRPr>
          </a:p>
          <a:p>
            <a:pPr indent="0" lvl="0" marL="0" marR="0" rtl="0" algn="l">
              <a:lnSpc>
                <a:spcPct val="115000"/>
              </a:lnSpc>
              <a:spcBef>
                <a:spcPts val="0"/>
              </a:spcBef>
              <a:spcAft>
                <a:spcPts val="0"/>
              </a:spcAft>
              <a:buNone/>
            </a:pPr>
            <a:r>
              <a:rPr lang="ko" sz="1800">
                <a:solidFill>
                  <a:srgbClr val="3F3F3F"/>
                </a:solidFill>
                <a:latin typeface="Calibri"/>
                <a:ea typeface="Calibri"/>
                <a:cs typeface="Calibri"/>
                <a:sym typeface="Calibri"/>
              </a:rPr>
              <a:t>Exemples:</a:t>
            </a:r>
            <a:endParaRPr sz="1800">
              <a:solidFill>
                <a:srgbClr val="3F3F3F"/>
              </a:solidFill>
              <a:latin typeface="Calibri"/>
              <a:ea typeface="Calibri"/>
              <a:cs typeface="Calibri"/>
              <a:sym typeface="Calibri"/>
            </a:endParaRPr>
          </a:p>
          <a:p>
            <a:pPr indent="-342900" lvl="0" marL="457200" marR="0" rtl="0" algn="l">
              <a:lnSpc>
                <a:spcPct val="115000"/>
              </a:lnSpc>
              <a:spcBef>
                <a:spcPts val="0"/>
              </a:spcBef>
              <a:spcAft>
                <a:spcPts val="0"/>
              </a:spcAft>
              <a:buClr>
                <a:srgbClr val="3F3F3F"/>
              </a:buClr>
              <a:buSzPts val="1800"/>
              <a:buFont typeface="Calibri"/>
              <a:buChar char="-"/>
            </a:pPr>
            <a:r>
              <a:rPr b="1" lang="ko" sz="1800">
                <a:solidFill>
                  <a:srgbClr val="3F3F3F"/>
                </a:solidFill>
                <a:latin typeface="Calibri"/>
                <a:ea typeface="Calibri"/>
                <a:cs typeface="Calibri"/>
                <a:sym typeface="Calibri"/>
              </a:rPr>
              <a:t>Stripe</a:t>
            </a:r>
            <a:endParaRPr b="1" sz="1800">
              <a:solidFill>
                <a:srgbClr val="3F3F3F"/>
              </a:solidFill>
              <a:latin typeface="Calibri"/>
              <a:ea typeface="Calibri"/>
              <a:cs typeface="Calibri"/>
              <a:sym typeface="Calibri"/>
            </a:endParaRPr>
          </a:p>
          <a:p>
            <a:pPr indent="-342900" lvl="1" marL="914400" marR="0" rtl="0" algn="l">
              <a:lnSpc>
                <a:spcPct val="115000"/>
              </a:lnSpc>
              <a:spcBef>
                <a:spcPts val="0"/>
              </a:spcBef>
              <a:spcAft>
                <a:spcPts val="0"/>
              </a:spcAft>
              <a:buClr>
                <a:srgbClr val="3F3F3F"/>
              </a:buClr>
              <a:buSzPts val="1800"/>
              <a:buFont typeface="Calibri"/>
              <a:buChar char="-"/>
            </a:pPr>
            <a:r>
              <a:rPr i="1" lang="ko" sz="1800">
                <a:solidFill>
                  <a:srgbClr val="3F3F3F"/>
                </a:solidFill>
                <a:latin typeface="Calibri"/>
                <a:ea typeface="Calibri"/>
                <a:cs typeface="Calibri"/>
                <a:sym typeface="Calibri"/>
              </a:rPr>
              <a:t>limit </a:t>
            </a:r>
            <a:r>
              <a:rPr lang="ko" sz="1800">
                <a:solidFill>
                  <a:srgbClr val="3F3F3F"/>
                </a:solidFill>
                <a:latin typeface="Calibri"/>
                <a:ea typeface="Calibri"/>
                <a:cs typeface="Calibri"/>
                <a:sym typeface="Calibri"/>
              </a:rPr>
              <a:t>= 500</a:t>
            </a:r>
            <a:endParaRPr sz="1800">
              <a:solidFill>
                <a:srgbClr val="3F3F3F"/>
              </a:solidFill>
              <a:latin typeface="Calibri"/>
              <a:ea typeface="Calibri"/>
              <a:cs typeface="Calibri"/>
              <a:sym typeface="Calibri"/>
            </a:endParaRPr>
          </a:p>
          <a:p>
            <a:pPr indent="-342900" lvl="1" marL="914400" marR="0" rtl="0" algn="l">
              <a:lnSpc>
                <a:spcPct val="115000"/>
              </a:lnSpc>
              <a:spcBef>
                <a:spcPts val="0"/>
              </a:spcBef>
              <a:spcAft>
                <a:spcPts val="0"/>
              </a:spcAft>
              <a:buClr>
                <a:srgbClr val="3F3F3F"/>
              </a:buClr>
              <a:buSzPts val="1800"/>
              <a:buFont typeface="Calibri"/>
              <a:buChar char="-"/>
            </a:pPr>
            <a:r>
              <a:rPr i="1" lang="ko" sz="1800">
                <a:solidFill>
                  <a:srgbClr val="3F3F3F"/>
                </a:solidFill>
                <a:latin typeface="Calibri"/>
                <a:ea typeface="Calibri"/>
                <a:cs typeface="Calibri"/>
                <a:sym typeface="Calibri"/>
              </a:rPr>
              <a:t>refillRate </a:t>
            </a:r>
            <a:r>
              <a:rPr lang="ko" sz="1800">
                <a:solidFill>
                  <a:srgbClr val="3F3F3F"/>
                </a:solidFill>
                <a:latin typeface="Calibri"/>
                <a:ea typeface="Calibri"/>
                <a:cs typeface="Calibri"/>
                <a:sym typeface="Calibri"/>
              </a:rPr>
              <a:t>= 0.01s</a:t>
            </a:r>
            <a:endParaRPr sz="1800">
              <a:solidFill>
                <a:srgbClr val="3F3F3F"/>
              </a:solidFill>
              <a:latin typeface="Calibri"/>
              <a:ea typeface="Calibri"/>
              <a:cs typeface="Calibri"/>
              <a:sym typeface="Calibri"/>
            </a:endParaRPr>
          </a:p>
          <a:p>
            <a:pPr indent="-342900" lvl="0" marL="457200" marR="0" rtl="0" algn="l">
              <a:lnSpc>
                <a:spcPct val="115000"/>
              </a:lnSpc>
              <a:spcBef>
                <a:spcPts val="0"/>
              </a:spcBef>
              <a:spcAft>
                <a:spcPts val="0"/>
              </a:spcAft>
              <a:buClr>
                <a:srgbClr val="3F3F3F"/>
              </a:buClr>
              <a:buSzPts val="1800"/>
              <a:buFont typeface="Calibri"/>
              <a:buChar char="-"/>
            </a:pPr>
            <a:r>
              <a:rPr b="1" lang="ko" sz="1800">
                <a:solidFill>
                  <a:srgbClr val="3F3F3F"/>
                </a:solidFill>
                <a:latin typeface="Calibri"/>
                <a:ea typeface="Calibri"/>
                <a:cs typeface="Calibri"/>
                <a:sym typeface="Calibri"/>
              </a:rPr>
              <a:t>OpenAI </a:t>
            </a:r>
            <a:r>
              <a:rPr lang="ko" sz="1800">
                <a:solidFill>
                  <a:srgbClr val="3F3F3F"/>
                </a:solidFill>
                <a:latin typeface="Calibri"/>
                <a:ea typeface="Calibri"/>
                <a:cs typeface="Calibri"/>
                <a:sym typeface="Calibri"/>
              </a:rPr>
              <a:t>(Accès gratuit à GPT-3.5)</a:t>
            </a:r>
            <a:endParaRPr sz="1800">
              <a:solidFill>
                <a:srgbClr val="3F3F3F"/>
              </a:solidFill>
              <a:latin typeface="Calibri"/>
              <a:ea typeface="Calibri"/>
              <a:cs typeface="Calibri"/>
              <a:sym typeface="Calibri"/>
            </a:endParaRPr>
          </a:p>
          <a:p>
            <a:pPr indent="-342900" lvl="1" marL="914400" marR="0" rtl="0" algn="l">
              <a:lnSpc>
                <a:spcPct val="115000"/>
              </a:lnSpc>
              <a:spcBef>
                <a:spcPts val="0"/>
              </a:spcBef>
              <a:spcAft>
                <a:spcPts val="0"/>
              </a:spcAft>
              <a:buClr>
                <a:srgbClr val="3F3F3F"/>
              </a:buClr>
              <a:buSzPts val="1800"/>
              <a:buFont typeface="Calibri"/>
              <a:buChar char="-"/>
            </a:pPr>
            <a:r>
              <a:rPr i="1" lang="ko" sz="1800">
                <a:solidFill>
                  <a:srgbClr val="3F3F3F"/>
                </a:solidFill>
                <a:latin typeface="Calibri"/>
                <a:ea typeface="Calibri"/>
                <a:cs typeface="Calibri"/>
                <a:sym typeface="Calibri"/>
              </a:rPr>
              <a:t>limit </a:t>
            </a:r>
            <a:r>
              <a:rPr lang="ko" sz="1800">
                <a:solidFill>
                  <a:srgbClr val="3F3F3F"/>
                </a:solidFill>
                <a:latin typeface="Calibri"/>
                <a:ea typeface="Calibri"/>
                <a:cs typeface="Calibri"/>
                <a:sym typeface="Calibri"/>
              </a:rPr>
              <a:t>= 200</a:t>
            </a:r>
            <a:endParaRPr sz="1800">
              <a:solidFill>
                <a:srgbClr val="3F3F3F"/>
              </a:solidFill>
              <a:latin typeface="Calibri"/>
              <a:ea typeface="Calibri"/>
              <a:cs typeface="Calibri"/>
              <a:sym typeface="Calibri"/>
            </a:endParaRPr>
          </a:p>
          <a:p>
            <a:pPr indent="-342900" lvl="1" marL="914400" marR="0" rtl="0" algn="l">
              <a:lnSpc>
                <a:spcPct val="115000"/>
              </a:lnSpc>
              <a:spcBef>
                <a:spcPts val="0"/>
              </a:spcBef>
              <a:spcAft>
                <a:spcPts val="0"/>
              </a:spcAft>
              <a:buClr>
                <a:srgbClr val="3F3F3F"/>
              </a:buClr>
              <a:buSzPts val="1800"/>
              <a:buFont typeface="Calibri"/>
              <a:buChar char="-"/>
            </a:pPr>
            <a:r>
              <a:rPr i="1" lang="ko" sz="1800">
                <a:solidFill>
                  <a:srgbClr val="3F3F3F"/>
                </a:solidFill>
                <a:latin typeface="Calibri"/>
                <a:ea typeface="Calibri"/>
                <a:cs typeface="Calibri"/>
                <a:sym typeface="Calibri"/>
              </a:rPr>
              <a:t>refillRate </a:t>
            </a:r>
            <a:r>
              <a:rPr lang="ko" sz="1800">
                <a:solidFill>
                  <a:srgbClr val="3F3F3F"/>
                </a:solidFill>
                <a:latin typeface="Calibri"/>
                <a:ea typeface="Calibri"/>
                <a:cs typeface="Calibri"/>
                <a:sym typeface="Calibri"/>
              </a:rPr>
              <a:t>= 86400s / 200 </a:t>
            </a:r>
            <a:r>
              <a:rPr lang="ko" sz="1300">
                <a:solidFill>
                  <a:srgbClr val="3F3F3F"/>
                </a:solidFill>
                <a:latin typeface="Calibri"/>
                <a:ea typeface="Calibri"/>
                <a:cs typeface="Calibri"/>
                <a:sym typeface="Calibri"/>
              </a:rPr>
              <a:t>(7min)</a:t>
            </a:r>
            <a:endParaRPr sz="1300">
              <a:solidFill>
                <a:srgbClr val="3F3F3F"/>
              </a:solidFill>
              <a:latin typeface="Calibri"/>
              <a:ea typeface="Calibri"/>
              <a:cs typeface="Calibri"/>
              <a:sym typeface="Calibri"/>
            </a:endParaRPr>
          </a:p>
        </p:txBody>
      </p:sp>
      <p:pic>
        <p:nvPicPr>
          <p:cNvPr id="221" name="Google Shape;221;p35"/>
          <p:cNvPicPr preferRelativeResize="0"/>
          <p:nvPr/>
        </p:nvPicPr>
        <p:blipFill>
          <a:blip r:embed="rId3">
            <a:alphaModFix/>
          </a:blip>
          <a:stretch>
            <a:fillRect/>
          </a:stretch>
        </p:blipFill>
        <p:spPr>
          <a:xfrm>
            <a:off x="6298225" y="4628677"/>
            <a:ext cx="886299" cy="369300"/>
          </a:xfrm>
          <a:prstGeom prst="rect">
            <a:avLst/>
          </a:prstGeom>
          <a:noFill/>
          <a:ln>
            <a:noFill/>
          </a:ln>
        </p:spPr>
      </p:pic>
      <p:pic>
        <p:nvPicPr>
          <p:cNvPr id="222" name="Google Shape;222;p35"/>
          <p:cNvPicPr preferRelativeResize="0"/>
          <p:nvPr/>
        </p:nvPicPr>
        <p:blipFill>
          <a:blip r:embed="rId4">
            <a:alphaModFix/>
          </a:blip>
          <a:stretch>
            <a:fillRect/>
          </a:stretch>
        </p:blipFill>
        <p:spPr>
          <a:xfrm>
            <a:off x="7546650" y="4628675"/>
            <a:ext cx="1358301" cy="369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36"/>
          <p:cNvPicPr preferRelativeResize="0"/>
          <p:nvPr/>
        </p:nvPicPr>
        <p:blipFill rotWithShape="1">
          <a:blip r:embed="rId3">
            <a:alphaModFix/>
          </a:blip>
          <a:srcRect b="0" l="0" r="0" t="0"/>
          <a:stretch/>
        </p:blipFill>
        <p:spPr>
          <a:xfrm rot="10800000">
            <a:off x="8076128" y="3371849"/>
            <a:ext cx="1067872" cy="1771651"/>
          </a:xfrm>
          <a:prstGeom prst="rect">
            <a:avLst/>
          </a:prstGeom>
          <a:noFill/>
          <a:ln>
            <a:noFill/>
          </a:ln>
        </p:spPr>
      </p:pic>
      <p:sp>
        <p:nvSpPr>
          <p:cNvPr id="228" name="Google Shape;228;p36"/>
          <p:cNvSpPr txBox="1"/>
          <p:nvPr/>
        </p:nvSpPr>
        <p:spPr>
          <a:xfrm>
            <a:off x="1089275" y="276675"/>
            <a:ext cx="3365700" cy="7578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ko" sz="2100">
                <a:solidFill>
                  <a:srgbClr val="3F3F3F"/>
                </a:solidFill>
                <a:latin typeface="Montserrat ExtraBold"/>
                <a:ea typeface="Montserrat ExtraBold"/>
                <a:cs typeface="Montserrat ExtraBold"/>
                <a:sym typeface="Montserrat ExtraBold"/>
              </a:rPr>
              <a:t>Fixed Window</a:t>
            </a:r>
            <a:endParaRPr sz="2100">
              <a:solidFill>
                <a:srgbClr val="3F3F3F"/>
              </a:solidFill>
              <a:latin typeface="Montserrat ExtraBold"/>
              <a:ea typeface="Montserrat ExtraBold"/>
              <a:cs typeface="Montserrat ExtraBold"/>
              <a:sym typeface="Montserrat ExtraBold"/>
            </a:endParaRPr>
          </a:p>
          <a:p>
            <a:pPr indent="0" lvl="0" marL="0" marR="0" rtl="0" algn="ctr">
              <a:spcBef>
                <a:spcPts val="0"/>
              </a:spcBef>
              <a:spcAft>
                <a:spcPts val="0"/>
              </a:spcAft>
              <a:buNone/>
            </a:pPr>
            <a:r>
              <a:rPr lang="ko" sz="1800">
                <a:solidFill>
                  <a:srgbClr val="3F3F3F"/>
                </a:solidFill>
                <a:latin typeface="Montserrat"/>
                <a:ea typeface="Montserrat"/>
                <a:cs typeface="Montserrat"/>
                <a:sym typeface="Montserrat"/>
              </a:rPr>
              <a:t>(Fenêtre fixe)</a:t>
            </a:r>
            <a:endParaRPr sz="1800">
              <a:solidFill>
                <a:srgbClr val="3F3F3F"/>
              </a:solidFill>
              <a:latin typeface="Montserrat"/>
              <a:ea typeface="Montserrat"/>
              <a:cs typeface="Montserrat"/>
              <a:sym typeface="Montserrat"/>
            </a:endParaRPr>
          </a:p>
        </p:txBody>
      </p:sp>
      <p:sp>
        <p:nvSpPr>
          <p:cNvPr id="229" name="Google Shape;229;p36"/>
          <p:cNvSpPr txBox="1"/>
          <p:nvPr/>
        </p:nvSpPr>
        <p:spPr>
          <a:xfrm>
            <a:off x="0" y="4650900"/>
            <a:ext cx="6951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ko" sz="1800" u="sng">
                <a:solidFill>
                  <a:schemeClr val="hlink"/>
                </a:solidFill>
                <a:latin typeface="Calibri"/>
                <a:ea typeface="Calibri"/>
                <a:cs typeface="Calibri"/>
                <a:sym typeface="Calibri"/>
                <a:hlinkClick r:id="rId4"/>
              </a:rPr>
              <a:t>🔗</a:t>
            </a:r>
            <a:endParaRPr/>
          </a:p>
        </p:txBody>
      </p:sp>
      <p:sp>
        <p:nvSpPr>
          <p:cNvPr id="230" name="Google Shape;230;p36"/>
          <p:cNvSpPr txBox="1"/>
          <p:nvPr/>
        </p:nvSpPr>
        <p:spPr>
          <a:xfrm>
            <a:off x="632075" y="1339275"/>
            <a:ext cx="4281000" cy="33876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lang="ko" sz="1800">
                <a:solidFill>
                  <a:srgbClr val="3F3F3F"/>
                </a:solidFill>
                <a:latin typeface="Calibri"/>
                <a:ea typeface="Calibri"/>
                <a:cs typeface="Calibri"/>
                <a:sym typeface="Calibri"/>
              </a:rPr>
              <a:t>Caractéristiques:</a:t>
            </a:r>
            <a:endParaRPr sz="1800">
              <a:solidFill>
                <a:srgbClr val="3F3F3F"/>
              </a:solidFill>
              <a:latin typeface="Calibri"/>
              <a:ea typeface="Calibri"/>
              <a:cs typeface="Calibri"/>
              <a:sym typeface="Calibri"/>
            </a:endParaRPr>
          </a:p>
          <a:p>
            <a:pPr indent="-342900" lvl="0" marL="457200" marR="0" rtl="0" algn="l">
              <a:lnSpc>
                <a:spcPct val="150000"/>
              </a:lnSpc>
              <a:spcBef>
                <a:spcPts val="0"/>
              </a:spcBef>
              <a:spcAft>
                <a:spcPts val="0"/>
              </a:spcAft>
              <a:buClr>
                <a:srgbClr val="3F3F3F"/>
              </a:buClr>
              <a:buSzPts val="1800"/>
              <a:buFont typeface="Calibri"/>
              <a:buChar char="-"/>
            </a:pPr>
            <a:r>
              <a:rPr lang="ko" sz="1800">
                <a:solidFill>
                  <a:srgbClr val="3F3F3F"/>
                </a:solidFill>
                <a:latin typeface="Calibri"/>
                <a:ea typeface="Calibri"/>
                <a:cs typeface="Calibri"/>
                <a:sym typeface="Calibri"/>
              </a:rPr>
              <a:t>Temps divisé en </a:t>
            </a:r>
            <a:r>
              <a:rPr b="1" lang="ko" sz="1800">
                <a:solidFill>
                  <a:srgbClr val="3F3F3F"/>
                </a:solidFill>
                <a:latin typeface="Calibri"/>
                <a:ea typeface="Calibri"/>
                <a:cs typeface="Calibri"/>
                <a:sym typeface="Calibri"/>
              </a:rPr>
              <a:t>intervalles </a:t>
            </a:r>
            <a:r>
              <a:rPr lang="ko" sz="1800">
                <a:solidFill>
                  <a:srgbClr val="3F3F3F"/>
                </a:solidFill>
                <a:latin typeface="Calibri"/>
                <a:ea typeface="Calibri"/>
                <a:cs typeface="Calibri"/>
                <a:sym typeface="Calibri"/>
              </a:rPr>
              <a:t>fixes</a:t>
            </a:r>
            <a:endParaRPr sz="1800">
              <a:solidFill>
                <a:srgbClr val="3F3F3F"/>
              </a:solidFill>
              <a:latin typeface="Calibri"/>
              <a:ea typeface="Calibri"/>
              <a:cs typeface="Calibri"/>
              <a:sym typeface="Calibri"/>
            </a:endParaRPr>
          </a:p>
          <a:p>
            <a:pPr indent="-342900" lvl="0" marL="457200" marR="0" rtl="0" algn="l">
              <a:lnSpc>
                <a:spcPct val="150000"/>
              </a:lnSpc>
              <a:spcBef>
                <a:spcPts val="0"/>
              </a:spcBef>
              <a:spcAft>
                <a:spcPts val="0"/>
              </a:spcAft>
              <a:buClr>
                <a:srgbClr val="3F3F3F"/>
              </a:buClr>
              <a:buSzPts val="1800"/>
              <a:buFont typeface="Calibri"/>
              <a:buChar char="-"/>
            </a:pPr>
            <a:r>
              <a:rPr b="1" lang="ko" sz="1800">
                <a:solidFill>
                  <a:srgbClr val="3F3F3F"/>
                </a:solidFill>
                <a:latin typeface="Calibri"/>
                <a:ea typeface="Calibri"/>
                <a:cs typeface="Calibri"/>
                <a:sym typeface="Calibri"/>
              </a:rPr>
              <a:t>Compteur remis </a:t>
            </a:r>
            <a:r>
              <a:rPr lang="ko" sz="1800">
                <a:solidFill>
                  <a:srgbClr val="3F3F3F"/>
                </a:solidFill>
                <a:latin typeface="Calibri"/>
                <a:ea typeface="Calibri"/>
                <a:cs typeface="Calibri"/>
                <a:sym typeface="Calibri"/>
              </a:rPr>
              <a:t>à </a:t>
            </a:r>
            <a:r>
              <a:rPr b="1" lang="ko" sz="1800">
                <a:solidFill>
                  <a:srgbClr val="3F3F3F"/>
                </a:solidFill>
                <a:latin typeface="Calibri"/>
                <a:ea typeface="Calibri"/>
                <a:cs typeface="Calibri"/>
                <a:sym typeface="Calibri"/>
              </a:rPr>
              <a:t>zéro </a:t>
            </a:r>
            <a:r>
              <a:rPr lang="ko" sz="1800">
                <a:solidFill>
                  <a:srgbClr val="3F3F3F"/>
                </a:solidFill>
                <a:latin typeface="Calibri"/>
                <a:ea typeface="Calibri"/>
                <a:cs typeface="Calibri"/>
                <a:sym typeface="Calibri"/>
              </a:rPr>
              <a:t>à chaque nouvelle fenêtre</a:t>
            </a:r>
            <a:endParaRPr sz="1800">
              <a:solidFill>
                <a:srgbClr val="3F3F3F"/>
              </a:solidFill>
              <a:latin typeface="Calibri"/>
              <a:ea typeface="Calibri"/>
              <a:cs typeface="Calibri"/>
              <a:sym typeface="Calibri"/>
            </a:endParaRPr>
          </a:p>
          <a:p>
            <a:pPr indent="0" lvl="0" marL="0" marR="0" rtl="0" algn="l">
              <a:lnSpc>
                <a:spcPct val="150000"/>
              </a:lnSpc>
              <a:spcBef>
                <a:spcPts val="0"/>
              </a:spcBef>
              <a:spcAft>
                <a:spcPts val="0"/>
              </a:spcAft>
              <a:buNone/>
            </a:pPr>
            <a:r>
              <a:t/>
            </a:r>
            <a:endParaRPr sz="1800">
              <a:solidFill>
                <a:srgbClr val="3F3F3F"/>
              </a:solidFill>
              <a:latin typeface="Calibri"/>
              <a:ea typeface="Calibri"/>
              <a:cs typeface="Calibri"/>
              <a:sym typeface="Calibri"/>
            </a:endParaRPr>
          </a:p>
        </p:txBody>
      </p:sp>
      <p:sp>
        <p:nvSpPr>
          <p:cNvPr id="231" name="Google Shape;231;p36"/>
          <p:cNvSpPr txBox="1"/>
          <p:nvPr/>
        </p:nvSpPr>
        <p:spPr>
          <a:xfrm>
            <a:off x="4913175" y="1339275"/>
            <a:ext cx="3863400" cy="3387600"/>
          </a:xfrm>
          <a:prstGeom prst="rect">
            <a:avLst/>
          </a:prstGeom>
          <a:noFill/>
          <a:ln>
            <a:noFill/>
          </a:ln>
        </p:spPr>
        <p:txBody>
          <a:bodyPr anchorCtr="0" anchor="t" bIns="34275" lIns="68575" spcFirstLastPara="1" rIns="68575" wrap="square" tIns="34275">
            <a:noAutofit/>
          </a:bodyPr>
          <a:lstStyle/>
          <a:p>
            <a:pPr indent="0" lvl="0" marL="0" marR="0" rtl="0" algn="l">
              <a:lnSpc>
                <a:spcPct val="150000"/>
              </a:lnSpc>
              <a:spcBef>
                <a:spcPts val="0"/>
              </a:spcBef>
              <a:spcAft>
                <a:spcPts val="0"/>
              </a:spcAft>
              <a:buNone/>
            </a:pPr>
            <a:r>
              <a:rPr lang="ko" sz="1800">
                <a:solidFill>
                  <a:srgbClr val="3F3F3F"/>
                </a:solidFill>
                <a:latin typeface="Calibri"/>
                <a:ea typeface="Calibri"/>
                <a:cs typeface="Calibri"/>
                <a:sym typeface="Calibri"/>
              </a:rPr>
              <a:t>Paramètres:</a:t>
            </a:r>
            <a:endParaRPr sz="1800">
              <a:solidFill>
                <a:srgbClr val="3F3F3F"/>
              </a:solidFill>
              <a:latin typeface="Calibri"/>
              <a:ea typeface="Calibri"/>
              <a:cs typeface="Calibri"/>
              <a:sym typeface="Calibri"/>
            </a:endParaRPr>
          </a:p>
          <a:p>
            <a:pPr indent="-342900" lvl="0" marL="457200" marR="0" rtl="0" algn="l">
              <a:lnSpc>
                <a:spcPct val="150000"/>
              </a:lnSpc>
              <a:spcBef>
                <a:spcPts val="0"/>
              </a:spcBef>
              <a:spcAft>
                <a:spcPts val="0"/>
              </a:spcAft>
              <a:buClr>
                <a:srgbClr val="3F3F3F"/>
              </a:buClr>
              <a:buSzPts val="1800"/>
              <a:buFont typeface="Calibri"/>
              <a:buChar char="-"/>
            </a:pPr>
            <a:r>
              <a:rPr b="1" lang="ko" sz="1800">
                <a:solidFill>
                  <a:srgbClr val="3F3F3F"/>
                </a:solidFill>
                <a:latin typeface="Calibri"/>
                <a:ea typeface="Calibri"/>
                <a:cs typeface="Calibri"/>
                <a:sym typeface="Calibri"/>
              </a:rPr>
              <a:t>limit </a:t>
            </a:r>
            <a:r>
              <a:rPr lang="ko" sz="1800">
                <a:solidFill>
                  <a:srgbClr val="3F3F3F"/>
                </a:solidFill>
                <a:latin typeface="Calibri"/>
                <a:ea typeface="Calibri"/>
                <a:cs typeface="Calibri"/>
                <a:sym typeface="Calibri"/>
              </a:rPr>
              <a:t>→ </a:t>
            </a:r>
            <a:r>
              <a:rPr lang="ko" sz="1800">
                <a:solidFill>
                  <a:srgbClr val="3F3F3F"/>
                </a:solidFill>
                <a:latin typeface="Calibri"/>
                <a:ea typeface="Calibri"/>
                <a:cs typeface="Calibri"/>
                <a:sym typeface="Calibri"/>
              </a:rPr>
              <a:t>nombre max de requêtes par fenêtre</a:t>
            </a:r>
            <a:endParaRPr sz="1800">
              <a:solidFill>
                <a:srgbClr val="3F3F3F"/>
              </a:solidFill>
              <a:latin typeface="Calibri"/>
              <a:ea typeface="Calibri"/>
              <a:cs typeface="Calibri"/>
              <a:sym typeface="Calibri"/>
            </a:endParaRPr>
          </a:p>
          <a:p>
            <a:pPr indent="-342900" lvl="0" marL="457200" marR="0" rtl="0" algn="l">
              <a:lnSpc>
                <a:spcPct val="150000"/>
              </a:lnSpc>
              <a:spcBef>
                <a:spcPts val="0"/>
              </a:spcBef>
              <a:spcAft>
                <a:spcPts val="0"/>
              </a:spcAft>
              <a:buClr>
                <a:srgbClr val="3F3F3F"/>
              </a:buClr>
              <a:buSzPts val="1800"/>
              <a:buFont typeface="Calibri"/>
              <a:buChar char="-"/>
            </a:pPr>
            <a:r>
              <a:rPr b="1" lang="ko" sz="1800">
                <a:solidFill>
                  <a:srgbClr val="3F3F3F"/>
                </a:solidFill>
                <a:latin typeface="Calibri"/>
                <a:ea typeface="Calibri"/>
                <a:cs typeface="Calibri"/>
                <a:sym typeface="Calibri"/>
              </a:rPr>
              <a:t>windowDuration </a:t>
            </a:r>
            <a:r>
              <a:rPr lang="ko" sz="1800">
                <a:solidFill>
                  <a:srgbClr val="3F3F3F"/>
                </a:solidFill>
                <a:latin typeface="Calibri"/>
                <a:ea typeface="Calibri"/>
                <a:cs typeface="Calibri"/>
                <a:sym typeface="Calibri"/>
              </a:rPr>
              <a:t>→ </a:t>
            </a:r>
            <a:r>
              <a:rPr lang="ko" sz="1800">
                <a:solidFill>
                  <a:srgbClr val="3F3F3F"/>
                </a:solidFill>
                <a:latin typeface="Calibri"/>
                <a:ea typeface="Calibri"/>
                <a:cs typeface="Calibri"/>
                <a:sym typeface="Calibri"/>
              </a:rPr>
              <a:t>durée d’une fenêtre</a:t>
            </a:r>
            <a:endParaRPr sz="1800">
              <a:solidFill>
                <a:srgbClr val="3F3F3F"/>
              </a:solidFill>
              <a:latin typeface="Calibri"/>
              <a:ea typeface="Calibri"/>
              <a:cs typeface="Calibri"/>
              <a:sym typeface="Calibri"/>
            </a:endParaRPr>
          </a:p>
        </p:txBody>
      </p:sp>
      <p:sp>
        <p:nvSpPr>
          <p:cNvPr id="232" name="Google Shape;232;p36"/>
          <p:cNvSpPr/>
          <p:nvPr/>
        </p:nvSpPr>
        <p:spPr>
          <a:xfrm>
            <a:off x="0" y="0"/>
            <a:ext cx="9144000" cy="5143500"/>
          </a:xfrm>
          <a:prstGeom prst="rect">
            <a:avLst/>
          </a:prstGeom>
          <a:solidFill>
            <a:srgbClr val="2A3543">
              <a:alpha val="500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33" name="Google Shape;233;p36"/>
          <p:cNvPicPr preferRelativeResize="0"/>
          <p:nvPr/>
        </p:nvPicPr>
        <p:blipFill>
          <a:blip r:embed="rId5">
            <a:alphaModFix/>
          </a:blip>
          <a:stretch>
            <a:fillRect/>
          </a:stretch>
        </p:blipFill>
        <p:spPr>
          <a:xfrm>
            <a:off x="3317488" y="55800"/>
            <a:ext cx="2509024" cy="5143499"/>
          </a:xfrm>
          <a:prstGeom prst="rect">
            <a:avLst/>
          </a:prstGeom>
          <a:noFill/>
          <a:ln>
            <a:noFill/>
          </a:ln>
        </p:spPr>
      </p:pic>
      <p:pic>
        <p:nvPicPr>
          <p:cNvPr id="234" name="Google Shape;234;p36"/>
          <p:cNvPicPr preferRelativeResize="0"/>
          <p:nvPr/>
        </p:nvPicPr>
        <p:blipFill rotWithShape="1">
          <a:blip r:embed="rId6">
            <a:alphaModFix/>
          </a:blip>
          <a:srcRect b="0" l="12526" r="36447" t="0"/>
          <a:stretch/>
        </p:blipFill>
        <p:spPr>
          <a:xfrm>
            <a:off x="-27488" y="0"/>
            <a:ext cx="4665876" cy="5143501"/>
          </a:xfrm>
          <a:prstGeom prst="rect">
            <a:avLst/>
          </a:prstGeom>
          <a:noFill/>
          <a:ln>
            <a:noFill/>
          </a:ln>
        </p:spPr>
      </p:pic>
      <p:pic>
        <p:nvPicPr>
          <p:cNvPr id="235" name="Google Shape;235;p36"/>
          <p:cNvPicPr preferRelativeResize="0"/>
          <p:nvPr/>
        </p:nvPicPr>
        <p:blipFill rotWithShape="1">
          <a:blip r:embed="rId7">
            <a:alphaModFix/>
          </a:blip>
          <a:srcRect b="0" l="17088" r="18718" t="0"/>
          <a:stretch/>
        </p:blipFill>
        <p:spPr>
          <a:xfrm>
            <a:off x="4638387" y="0"/>
            <a:ext cx="4533101" cy="5143500"/>
          </a:xfrm>
          <a:prstGeom prst="rect">
            <a:avLst/>
          </a:prstGeom>
          <a:noFill/>
          <a:ln>
            <a:noFill/>
          </a:ln>
        </p:spPr>
      </p:pic>
      <p:sp>
        <p:nvSpPr>
          <p:cNvPr id="236" name="Google Shape;236;p36"/>
          <p:cNvSpPr/>
          <p:nvPr/>
        </p:nvSpPr>
        <p:spPr>
          <a:xfrm>
            <a:off x="4885688" y="55800"/>
            <a:ext cx="1242300" cy="461700"/>
          </a:xfrm>
          <a:prstGeom prst="roundRect">
            <a:avLst>
              <a:gd fmla="val 16667" name="adj"/>
            </a:avLst>
          </a:prstGeom>
          <a:solidFill>
            <a:srgbClr val="12D498"/>
          </a:solidFill>
          <a:ln cap="flat" cmpd="sng" w="9525">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274E13"/>
                </a:solidFill>
              </a:rPr>
              <a:t>Requête</a:t>
            </a:r>
            <a:endParaRPr>
              <a:solidFill>
                <a:srgbClr val="274E13"/>
              </a:solidFill>
            </a:endParaRPr>
          </a:p>
        </p:txBody>
      </p:sp>
      <p:sp>
        <p:nvSpPr>
          <p:cNvPr id="237" name="Google Shape;237;p36"/>
          <p:cNvSpPr/>
          <p:nvPr/>
        </p:nvSpPr>
        <p:spPr>
          <a:xfrm>
            <a:off x="139313" y="55800"/>
            <a:ext cx="1242300" cy="461700"/>
          </a:xfrm>
          <a:prstGeom prst="roundRect">
            <a:avLst>
              <a:gd fmla="val 16667" name="adj"/>
            </a:avLst>
          </a:prstGeom>
          <a:solidFill>
            <a:srgbClr val="12D498"/>
          </a:solidFill>
          <a:ln cap="flat" cmpd="sng" w="9525">
            <a:solidFill>
              <a:srgbClr val="1880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274E13"/>
                </a:solidFill>
              </a:rPr>
              <a:t>API</a:t>
            </a:r>
            <a:endParaRPr>
              <a:solidFill>
                <a:srgbClr val="274E13"/>
              </a:solidFill>
            </a:endParaRPr>
          </a:p>
        </p:txBody>
      </p:sp>
      <p:pic>
        <p:nvPicPr>
          <p:cNvPr id="238" name="Google Shape;238;p36"/>
          <p:cNvPicPr preferRelativeResize="0"/>
          <p:nvPr/>
        </p:nvPicPr>
        <p:blipFill rotWithShape="1">
          <a:blip r:embed="rId8">
            <a:alphaModFix/>
          </a:blip>
          <a:srcRect b="27290" l="-1340" r="29676" t="-1612"/>
          <a:stretch/>
        </p:blipFill>
        <p:spPr>
          <a:xfrm>
            <a:off x="3044500" y="1719032"/>
            <a:ext cx="3000000" cy="3111000"/>
          </a:xfrm>
          <a:prstGeom prst="ellipse">
            <a:avLst/>
          </a:prstGeom>
          <a:noFill/>
          <a:ln>
            <a:noFill/>
          </a:ln>
        </p:spPr>
      </p:pic>
      <p:sp>
        <p:nvSpPr>
          <p:cNvPr id="239" name="Google Shape;239;p36"/>
          <p:cNvSpPr/>
          <p:nvPr/>
        </p:nvSpPr>
        <p:spPr>
          <a:xfrm>
            <a:off x="3923363" y="1145900"/>
            <a:ext cx="1242300" cy="461700"/>
          </a:xfrm>
          <a:prstGeom prst="roundRect">
            <a:avLst>
              <a:gd fmla="val 16667" name="adj"/>
            </a:avLst>
          </a:prstGeom>
          <a:solidFill>
            <a:srgbClr val="EA9999"/>
          </a:solidFill>
          <a:ln cap="flat" cmpd="sng" w="952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ko">
                <a:solidFill>
                  <a:srgbClr val="660000"/>
                </a:solidFill>
              </a:rPr>
              <a:t>Rate limiter</a:t>
            </a:r>
            <a:endParaRPr>
              <a:solidFill>
                <a:srgbClr val="66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2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3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23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PPTMON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